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64" r:id="rId4"/>
    <p:sldId id="262" r:id="rId5"/>
    <p:sldId id="263" r:id="rId6"/>
    <p:sldId id="265" r:id="rId7"/>
    <p:sldId id="267" r:id="rId8"/>
    <p:sldId id="266" r:id="rId9"/>
    <p:sldId id="268" r:id="rId10"/>
    <p:sldId id="269" r:id="rId11"/>
    <p:sldId id="270" r:id="rId12"/>
    <p:sldId id="276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20"/>
      <p:bold r:id="rId21"/>
    </p:embeddedFont>
    <p:embeddedFont>
      <p:font typeface="Segoe UI" panose="020B0502040204020203" pitchFamily="34" charset="0"/>
      <p:regular r:id="rId22"/>
      <p:bold r:id="rId23"/>
      <p:italic r:id="rId24"/>
      <p:boldItalic r:id="rId25"/>
    </p:embeddedFont>
    <p:embeddedFont>
      <p:font typeface="HY견고딕" panose="02030600000101010101" pitchFamily="18" charset="-127"/>
      <p:regular r:id="rId26"/>
    </p:embeddedFont>
    <p:embeddedFont>
      <p:font typeface="HY견명조" panose="02030600000101010101" pitchFamily="18" charset="-127"/>
      <p:regular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9933"/>
    <a:srgbClr val="FFFF00"/>
    <a:srgbClr val="1A9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1BF35-D83B-44CF-A014-62BF3B53B473}" type="datetimeFigureOut">
              <a:rPr lang="ko-KR" altLang="en-US" smtClean="0"/>
              <a:pPr/>
              <a:t>2020-03-06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C0CF7-A01F-444C-9948-809E2E1B05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404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C0CF7-A01F-444C-9948-809E2E1B0550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1153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C0CF7-A01F-444C-9948-809E2E1B0550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734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C0CF7-A01F-444C-9948-809E2E1B0550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50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C0CF7-A01F-444C-9948-809E2E1B0550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3849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C0CF7-A01F-444C-9948-809E2E1B0550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9282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C0CF7-A01F-444C-9948-809E2E1B0550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664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C0CF7-A01F-444C-9948-809E2E1B0550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345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EA16-3BD1-4598-9792-AAF71BBEA79C}" type="datetime1">
              <a:rPr lang="ko-KR" altLang="en-US" smtClean="0"/>
              <a:pPr/>
              <a:t>2020-03-06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WOONG JIN LOGISTICS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2D60-CDE7-49E8-A427-EE8630D6D9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DADF-91AE-4550-97BD-9F11DB97CA4E}" type="datetime1">
              <a:rPr lang="ko-KR" altLang="en-US" smtClean="0"/>
              <a:pPr/>
              <a:t>2020-03-06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WOONG JIN LOGISTICS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2D60-CDE7-49E8-A427-EE8630D6D9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32C5-E5F1-4A21-9DF7-ED5D62146832}" type="datetime1">
              <a:rPr lang="ko-KR" altLang="en-US" smtClean="0"/>
              <a:pPr/>
              <a:t>2020-03-06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WOONG JIN LOGISTICS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2D60-CDE7-49E8-A427-EE8630D6D9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48A5-A2E0-4A47-AEFF-D50072423AB9}" type="datetime1">
              <a:rPr lang="ko-KR" altLang="en-US" smtClean="0"/>
              <a:pPr/>
              <a:t>2020-03-06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WOONG JIN LOGISTICS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2D60-CDE7-49E8-A427-EE8630D6D9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8752-A3CB-496B-A964-4D791BF577D0}" type="datetime1">
              <a:rPr lang="ko-KR" altLang="en-US" smtClean="0"/>
              <a:pPr/>
              <a:t>2020-03-06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WOONG JIN LOGISTICS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2D60-CDE7-49E8-A427-EE8630D6D9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F2D-E051-4946-AAB2-C57B8FF7C3C5}" type="datetime1">
              <a:rPr lang="ko-KR" altLang="en-US" smtClean="0"/>
              <a:pPr/>
              <a:t>2020-03-06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WOONG JIN LOGISTICS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2D60-CDE7-49E8-A427-EE8630D6D9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9B2B-563D-4AEC-A3B7-6DB923CCB8F3}" type="datetime1">
              <a:rPr lang="ko-KR" altLang="en-US" smtClean="0"/>
              <a:pPr/>
              <a:t>2020-03-06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WOONG JIN LOGISTICS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2D60-CDE7-49E8-A427-EE8630D6D9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3656-B998-41F0-8E01-A06333F22719}" type="datetime1">
              <a:rPr lang="ko-KR" altLang="en-US" smtClean="0"/>
              <a:pPr/>
              <a:t>2020-03-06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WOONG JIN LOGISTICS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2D60-CDE7-49E8-A427-EE8630D6D9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58A8-A6E0-4055-A625-915B82CE0624}" type="datetime1">
              <a:rPr lang="ko-KR" altLang="en-US" smtClean="0"/>
              <a:pPr/>
              <a:t>2020-03-06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WOONG JIN LOGISTICS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2D60-CDE7-49E8-A427-EE8630D6D9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B964-3407-4D1E-99F7-3E7E205D9033}" type="datetime1">
              <a:rPr lang="ko-KR" altLang="en-US" smtClean="0"/>
              <a:pPr/>
              <a:t>2020-03-06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WOONG JIN LOGISTICS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2D60-CDE7-49E8-A427-EE8630D6D9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1C2F-FDC8-4A73-A539-73AF9EC8859E}" type="datetime1">
              <a:rPr lang="ko-KR" altLang="en-US" smtClean="0"/>
              <a:pPr/>
              <a:t>2020-03-06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WOONG JIN LOGISTICS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2D60-CDE7-49E8-A427-EE8630D6D9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7FD70-C522-4156-8279-017A289D6543}" type="datetime1">
              <a:rPr lang="ko-KR" altLang="en-US" smtClean="0"/>
              <a:pPr/>
              <a:t>2020-03-06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WOONG JIN LOGISTICS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82D60-CDE7-49E8-A427-EE8630D6D9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7.png"/>
          <p:cNvPicPr>
            <a:picLocks noChangeAspect="1"/>
          </p:cNvPicPr>
          <p:nvPr/>
        </p:nvPicPr>
        <p:blipFill>
          <a:blip r:embed="rId2">
            <a:lum bright="5000" contrast="-18000"/>
          </a:blip>
          <a:stretch>
            <a:fillRect/>
          </a:stretch>
        </p:blipFill>
        <p:spPr>
          <a:xfrm>
            <a:off x="0" y="928670"/>
            <a:ext cx="9144000" cy="56436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6182" y="1785926"/>
            <a:ext cx="5143504" cy="1714512"/>
          </a:xfrm>
        </p:spPr>
        <p:txBody>
          <a:bodyPr>
            <a:noAutofit/>
          </a:bodyPr>
          <a:lstStyle/>
          <a:p>
            <a:pPr algn="r"/>
            <a:r>
              <a:rPr lang="en-US" altLang="ko-KR" b="1" dirty="0">
                <a:latin typeface="+mj-ea"/>
                <a:cs typeface="Times New Roman" pitchFamily="18" charset="0"/>
              </a:rPr>
              <a:t> </a:t>
            </a:r>
            <a:r>
              <a:rPr lang="en-US" altLang="ko-KR" b="1" dirty="0" smtClean="0">
                <a:latin typeface="+mj-ea"/>
                <a:cs typeface="Times New Roman" pitchFamily="18" charset="0"/>
              </a:rPr>
              <a:t>      </a:t>
            </a:r>
            <a:r>
              <a:rPr lang="en-US" altLang="ko-KR" b="1" dirty="0" smtClean="0">
                <a:solidFill>
                  <a:schemeClr val="bg2">
                    <a:lumMod val="50000"/>
                  </a:schemeClr>
                </a:solidFill>
                <a:latin typeface="+mj-ea"/>
                <a:cs typeface="Times New Roman" pitchFamily="18" charset="0"/>
              </a:rPr>
              <a:t>W</a:t>
            </a:r>
            <a:r>
              <a:rPr lang="en-US" altLang="ko-KR" b="1" dirty="0" smtClean="0">
                <a:solidFill>
                  <a:schemeClr val="bg1"/>
                </a:solidFill>
                <a:latin typeface="+mj-ea"/>
                <a:cs typeface="Times New Roman" pitchFamily="18" charset="0"/>
              </a:rPr>
              <a:t>OONG </a:t>
            </a:r>
            <a:r>
              <a:rPr lang="en-US" altLang="ko-KR" b="1" dirty="0" smtClean="0">
                <a:solidFill>
                  <a:schemeClr val="bg2">
                    <a:lumMod val="50000"/>
                  </a:schemeClr>
                </a:solidFill>
                <a:latin typeface="+mj-ea"/>
                <a:cs typeface="Times New Roman" pitchFamily="18" charset="0"/>
              </a:rPr>
              <a:t>J</a:t>
            </a:r>
            <a:r>
              <a:rPr lang="en-US" altLang="ko-KR" b="1" dirty="0" smtClean="0">
                <a:solidFill>
                  <a:schemeClr val="bg1"/>
                </a:solidFill>
                <a:latin typeface="+mj-ea"/>
                <a:cs typeface="Times New Roman" pitchFamily="18" charset="0"/>
              </a:rPr>
              <a:t>IN   </a:t>
            </a:r>
            <a:br>
              <a:rPr lang="en-US" altLang="ko-KR" b="1" dirty="0" smtClean="0">
                <a:solidFill>
                  <a:schemeClr val="bg1"/>
                </a:solidFill>
                <a:latin typeface="+mj-ea"/>
                <a:cs typeface="Times New Roman" pitchFamily="18" charset="0"/>
              </a:rPr>
            </a:br>
            <a:r>
              <a:rPr lang="en-US" altLang="ko-KR" b="1" dirty="0" smtClean="0">
                <a:solidFill>
                  <a:schemeClr val="tx2"/>
                </a:solidFill>
                <a:latin typeface="+mj-ea"/>
                <a:cs typeface="Times New Roman" pitchFamily="18" charset="0"/>
              </a:rPr>
              <a:t>LOGISTICS LTD</a:t>
            </a:r>
            <a:endParaRPr lang="ko-KR" altLang="en-US" b="1" dirty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286380" y="6072206"/>
            <a:ext cx="3857620" cy="495288"/>
          </a:xfrm>
        </p:spPr>
        <p:txBody>
          <a:bodyPr>
            <a:normAutofit fontScale="92500" lnSpcReduction="20000"/>
          </a:bodyPr>
          <a:lstStyle/>
          <a:p>
            <a:r>
              <a:rPr kumimoji="0" lang="en-US" altLang="ko-KR" b="1" dirty="0" smtClean="0">
                <a:solidFill>
                  <a:srgbClr val="002060"/>
                </a:solidFill>
                <a:latin typeface="Arial" panose="020B0604020202020204" pitchFamily="34" charset="0"/>
                <a:ea typeface="HY견명조" pitchFamily="18" charset="-127"/>
                <a:cs typeface="Arial" panose="020B0604020202020204" pitchFamily="34" charset="0"/>
              </a:rPr>
              <a:t>Air &amp; Sea Logistics</a:t>
            </a:r>
            <a:endParaRPr kumimoji="0" lang="ko-KR" altLang="en-US" b="1" dirty="0">
              <a:solidFill>
                <a:srgbClr val="002060"/>
              </a:solidFill>
              <a:latin typeface="Arial" panose="020B0604020202020204" pitchFamily="34" charset="0"/>
              <a:ea typeface="HY견명조" pitchFamily="18" charset="-127"/>
              <a:cs typeface="Arial" panose="020B0604020202020204" pitchFamily="34" charset="0"/>
            </a:endParaRPr>
          </a:p>
        </p:txBody>
      </p:sp>
      <p:pic>
        <p:nvPicPr>
          <p:cNvPr id="5" name="그림 4" descr="KakaoTalk_20180822_1453409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28794" cy="919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갈매기형 수장 44"/>
          <p:cNvSpPr/>
          <p:nvPr/>
        </p:nvSpPr>
        <p:spPr>
          <a:xfrm>
            <a:off x="214282" y="3429000"/>
            <a:ext cx="8939486" cy="3214710"/>
          </a:xfrm>
          <a:prstGeom prst="chevron">
            <a:avLst>
              <a:gd name="adj" fmla="val 34021"/>
            </a:avLst>
          </a:prstGeom>
          <a:solidFill>
            <a:schemeClr val="tx2"/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 descr="KakaoTalk_20180822_1453409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00166" cy="715233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571604" y="142852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BULK &amp; HEAVY CARGO </a:t>
            </a:r>
            <a:endParaRPr lang="ko-KR" altLang="en-US" sz="28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42976" y="3645024"/>
            <a:ext cx="407193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b="1" dirty="0" smtClean="0">
                <a:solidFill>
                  <a:schemeClr val="bg1"/>
                </a:solidFill>
              </a:rPr>
              <a:t> Close </a:t>
            </a:r>
            <a:r>
              <a:rPr lang="en-US" altLang="ko-KR" sz="1400" b="1" dirty="0">
                <a:solidFill>
                  <a:schemeClr val="bg1"/>
                </a:solidFill>
              </a:rPr>
              <a:t>cooperation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system with </a:t>
            </a:r>
            <a:r>
              <a:rPr lang="en-US" altLang="ko-KR" sz="1400" b="1" dirty="0">
                <a:solidFill>
                  <a:schemeClr val="bg1"/>
                </a:solidFill>
              </a:rPr>
              <a:t>the 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   shipping company.</a:t>
            </a:r>
            <a:endParaRPr lang="en-US" altLang="ko-KR" sz="1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b="1" dirty="0" smtClean="0">
                <a:solidFill>
                  <a:schemeClr val="bg1"/>
                </a:solidFill>
              </a:rPr>
              <a:t> Professional </a:t>
            </a:r>
            <a:r>
              <a:rPr lang="en-US" altLang="ko-KR" sz="1400" b="1" dirty="0">
                <a:solidFill>
                  <a:schemeClr val="bg1"/>
                </a:solidFill>
              </a:rPr>
              <a:t>service for heavy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cargo.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b="1" dirty="0" smtClean="0">
                <a:solidFill>
                  <a:schemeClr val="bg1"/>
                </a:solidFill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Worldwide </a:t>
            </a:r>
            <a:r>
              <a:rPr lang="en-US" altLang="ko-KR" sz="1400" b="1" dirty="0">
                <a:solidFill>
                  <a:schemeClr val="bg1"/>
                </a:solidFill>
              </a:rPr>
              <a:t>agent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network.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b="1" dirty="0" smtClean="0">
                <a:solidFill>
                  <a:schemeClr val="bg1"/>
                </a:solidFill>
              </a:rPr>
              <a:t> Oversized / Heavy / Project cargo.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b="1" dirty="0" smtClean="0">
                <a:solidFill>
                  <a:schemeClr val="bg1"/>
                </a:solidFill>
              </a:rPr>
              <a:t> Skilled Bulk Cargo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Specialist.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b="1" dirty="0" smtClean="0">
                <a:solidFill>
                  <a:schemeClr val="bg1"/>
                </a:solidFill>
              </a:rPr>
              <a:t> Various </a:t>
            </a:r>
            <a:r>
              <a:rPr lang="en-US" altLang="ko-KR" sz="1400" b="1" dirty="0">
                <a:solidFill>
                  <a:schemeClr val="bg1"/>
                </a:solidFill>
              </a:rPr>
              <a:t>kinds of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bulk cargo handling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   experience.</a:t>
            </a:r>
            <a:endParaRPr lang="en-US" altLang="ko-KR" sz="1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US" altLang="ko-KR" sz="1400" b="1" dirty="0" smtClean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5872" y="1124744"/>
            <a:ext cx="777456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1600" b="1" dirty="0" smtClean="0">
                <a:solidFill>
                  <a:schemeClr val="tx2"/>
                </a:solidFill>
              </a:rPr>
              <a:t> </a:t>
            </a:r>
            <a:r>
              <a:rPr lang="en-US" altLang="ko-KR" sz="1600" b="1" dirty="0" err="1" smtClean="0">
                <a:solidFill>
                  <a:schemeClr val="tx2"/>
                </a:solidFill>
              </a:rPr>
              <a:t>Woongjin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 </a:t>
            </a:r>
            <a:r>
              <a:rPr lang="en-US" altLang="ko-KR" sz="1600" b="1" dirty="0">
                <a:solidFill>
                  <a:schemeClr val="tx2"/>
                </a:solidFill>
              </a:rPr>
              <a:t>Logistics provides differentiated services for bulk and heavy cargo based on its close relationship with shipping 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company's.</a:t>
            </a:r>
          </a:p>
          <a:p>
            <a:pPr>
              <a:defRPr/>
            </a:pPr>
            <a:endParaRPr lang="en-US" altLang="ko-KR" sz="1000" b="1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altLang="ko-KR" sz="1600" b="1" dirty="0" smtClean="0">
                <a:solidFill>
                  <a:schemeClr val="tx2"/>
                </a:solidFill>
              </a:rPr>
              <a:t> Based </a:t>
            </a:r>
            <a:r>
              <a:rPr lang="en-US" altLang="ko-KR" sz="1600" b="1" dirty="0">
                <a:solidFill>
                  <a:schemeClr val="tx2"/>
                </a:solidFill>
              </a:rPr>
              <a:t>on 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many </a:t>
            </a:r>
            <a:r>
              <a:rPr lang="en-US" altLang="ko-KR" sz="1600" b="1" dirty="0">
                <a:solidFill>
                  <a:schemeClr val="tx2"/>
                </a:solidFill>
              </a:rPr>
              <a:t>years of experience and ability, we find optimal transportation services for different types 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of cargo </a:t>
            </a:r>
            <a:r>
              <a:rPr lang="en-US" altLang="ko-KR" sz="1600" b="1" dirty="0">
                <a:solidFill>
                  <a:schemeClr val="tx2"/>
                </a:solidFill>
              </a:rPr>
              <a:t>and provide specialized BULK &amp; 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HEAVY </a:t>
            </a:r>
            <a:r>
              <a:rPr lang="en-US" altLang="ko-KR" sz="1600" b="1" dirty="0">
                <a:solidFill>
                  <a:schemeClr val="tx2"/>
                </a:solidFill>
              </a:rPr>
              <a:t>CARGO services to meet the 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various </a:t>
            </a:r>
            <a:r>
              <a:rPr lang="en-US" altLang="ko-KR" sz="1600" b="1" dirty="0">
                <a:solidFill>
                  <a:schemeClr val="tx2"/>
                </a:solidFill>
              </a:rPr>
              <a:t>needs of our customers.</a:t>
            </a:r>
            <a:endParaRPr lang="en-US" altLang="ko-KR" sz="16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ko-KR" altLang="en-US" sz="1600" b="1" dirty="0">
              <a:solidFill>
                <a:schemeClr val="tx2"/>
              </a:solidFill>
            </a:endParaRPr>
          </a:p>
        </p:txBody>
      </p:sp>
      <p:pic>
        <p:nvPicPr>
          <p:cNvPr id="10" name="그림 9" descr="dubai-to-misura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892" y="3413271"/>
            <a:ext cx="4426876" cy="3232574"/>
          </a:xfrm>
          <a:prstGeom prst="homePlate">
            <a:avLst>
              <a:gd name="adj" fmla="val 25074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갈매기형 수장 44"/>
          <p:cNvSpPr/>
          <p:nvPr/>
        </p:nvSpPr>
        <p:spPr>
          <a:xfrm>
            <a:off x="214282" y="3429000"/>
            <a:ext cx="8929718" cy="3214710"/>
          </a:xfrm>
          <a:prstGeom prst="chevron">
            <a:avLst>
              <a:gd name="adj" fmla="val 34021"/>
            </a:avLst>
          </a:prstGeom>
          <a:solidFill>
            <a:schemeClr val="tx2"/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 descr="KakaoTalk_20180822_1453409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00166" cy="715233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571604" y="142852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Bonded warehouse &amp; Delivery Service.</a:t>
            </a:r>
            <a:endParaRPr lang="ko-KR" altLang="en-US" sz="28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76282" y="933862"/>
            <a:ext cx="75340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1600" b="1" dirty="0" smtClean="0">
                <a:solidFill>
                  <a:schemeClr val="tx2"/>
                </a:solidFill>
              </a:rPr>
              <a:t> Through </a:t>
            </a:r>
            <a:r>
              <a:rPr lang="en-US" altLang="ko-KR" sz="1600" b="1" dirty="0">
                <a:solidFill>
                  <a:schemeClr val="tx2"/>
                </a:solidFill>
              </a:rPr>
              <a:t>the bonded warehouse service, we will provide logistics services such as customs clearance, storage, and bonded transportation to suit the customer's eye level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endParaRPr lang="en-US" altLang="ko-KR" sz="1200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altLang="ko-KR" sz="1600" b="1" dirty="0" smtClean="0">
                <a:solidFill>
                  <a:schemeClr val="tx2"/>
                </a:solidFill>
              </a:rPr>
              <a:t> The </a:t>
            </a:r>
            <a:r>
              <a:rPr lang="en-US" altLang="ko-KR" sz="1600" b="1" dirty="0">
                <a:solidFill>
                  <a:schemeClr val="tx2"/>
                </a:solidFill>
              </a:rPr>
              <a:t>airport has large bonded warehouses and branches such as Seoul, Incheon International Airport, Incheon Port, </a:t>
            </a:r>
            <a:r>
              <a:rPr lang="en-US" altLang="ko-KR" sz="1600" b="1" dirty="0" err="1">
                <a:solidFill>
                  <a:schemeClr val="tx2"/>
                </a:solidFill>
              </a:rPr>
              <a:t>Arabat</a:t>
            </a:r>
            <a:r>
              <a:rPr lang="en-US" altLang="ko-KR" sz="1600" b="1" dirty="0">
                <a:solidFill>
                  <a:schemeClr val="tx2"/>
                </a:solidFill>
              </a:rPr>
              <a:t> Road, </a:t>
            </a:r>
            <a:r>
              <a:rPr lang="en-US" altLang="ko-KR" sz="1600" b="1" dirty="0" err="1">
                <a:solidFill>
                  <a:schemeClr val="tx2"/>
                </a:solidFill>
              </a:rPr>
              <a:t>Busan</a:t>
            </a:r>
            <a:r>
              <a:rPr lang="en-US" altLang="ko-KR" sz="1600" b="1" dirty="0">
                <a:solidFill>
                  <a:schemeClr val="tx2"/>
                </a:solidFill>
              </a:rPr>
              <a:t>, </a:t>
            </a:r>
            <a:r>
              <a:rPr lang="en-US" altLang="ko-KR" sz="1600" b="1" dirty="0" err="1">
                <a:solidFill>
                  <a:schemeClr val="tx2"/>
                </a:solidFill>
              </a:rPr>
              <a:t>Busan</a:t>
            </a:r>
            <a:r>
              <a:rPr lang="en-US" altLang="ko-KR" sz="1600" b="1" dirty="0">
                <a:solidFill>
                  <a:schemeClr val="tx2"/>
                </a:solidFill>
              </a:rPr>
              <a:t> New Port, Ulsan, </a:t>
            </a:r>
            <a:r>
              <a:rPr lang="en-US" altLang="ko-KR" sz="1600" b="1" dirty="0" err="1">
                <a:solidFill>
                  <a:schemeClr val="tx2"/>
                </a:solidFill>
              </a:rPr>
              <a:t>Gwangju</a:t>
            </a:r>
            <a:r>
              <a:rPr lang="en-US" altLang="ko-KR" sz="1600" b="1" dirty="0">
                <a:solidFill>
                  <a:schemeClr val="tx2"/>
                </a:solidFill>
              </a:rPr>
              <a:t> Metropolitan City, and </a:t>
            </a:r>
            <a:r>
              <a:rPr lang="en-US" altLang="ko-KR" sz="1600" b="1" dirty="0" err="1">
                <a:solidFill>
                  <a:schemeClr val="tx2"/>
                </a:solidFill>
              </a:rPr>
              <a:t>Pyeongtaek</a:t>
            </a:r>
            <a:r>
              <a:rPr lang="en-US" altLang="ko-KR" sz="1600" b="1" dirty="0">
                <a:solidFill>
                  <a:schemeClr val="tx2"/>
                </a:solidFill>
              </a:rPr>
              <a:t>, enabling the 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management (</a:t>
            </a:r>
            <a:r>
              <a:rPr lang="en-US" altLang="ko-KR" sz="1600" b="1" dirty="0">
                <a:solidFill>
                  <a:schemeClr val="tx2"/>
                </a:solidFill>
              </a:rPr>
              <a:t>order, ship, pick up, delivery)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 </a:t>
            </a:r>
            <a:r>
              <a:rPr lang="en-US" altLang="ko-KR" sz="1600" b="1" dirty="0">
                <a:solidFill>
                  <a:schemeClr val="tx2"/>
                </a:solidFill>
              </a:rPr>
              <a:t>of 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nationwide network services as </a:t>
            </a:r>
            <a:r>
              <a:rPr lang="en-US" altLang="ko-KR" sz="1600" b="1" dirty="0">
                <a:solidFill>
                  <a:schemeClr val="tx2"/>
                </a:solidFill>
              </a:rPr>
              <a:t>smart apps.</a:t>
            </a:r>
            <a:endParaRPr lang="en-US" altLang="ko-KR" sz="16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그림 9" descr="dubai-to-misurata.jpg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4743287" y="3429000"/>
            <a:ext cx="4400713" cy="3214710"/>
          </a:xfrm>
          <a:prstGeom prst="homePlate">
            <a:avLst>
              <a:gd name="adj" fmla="val 25074"/>
            </a:avLst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46" name="TextBox 45"/>
          <p:cNvSpPr txBox="1"/>
          <p:nvPr/>
        </p:nvSpPr>
        <p:spPr>
          <a:xfrm>
            <a:off x="976282" y="3933055"/>
            <a:ext cx="423862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b="1" dirty="0" smtClean="0">
                <a:solidFill>
                  <a:schemeClr val="bg1"/>
                </a:solidFill>
              </a:rPr>
              <a:t> One-stop management.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   - Order, Ship, Pick-Up, Delivery.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b="1" dirty="0" smtClean="0">
                <a:solidFill>
                  <a:schemeClr val="bg1"/>
                </a:solidFill>
              </a:rPr>
              <a:t> Smart </a:t>
            </a:r>
            <a:r>
              <a:rPr lang="en-US" altLang="ko-KR" sz="1400" b="1" dirty="0">
                <a:solidFill>
                  <a:schemeClr val="bg1"/>
                </a:solidFill>
              </a:rPr>
              <a:t>management through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smart apps.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b="1" dirty="0" smtClean="0">
                <a:solidFill>
                  <a:schemeClr val="bg1"/>
                </a:solidFill>
              </a:rPr>
              <a:t> Warehouse </a:t>
            </a:r>
            <a:r>
              <a:rPr lang="en-US" altLang="ko-KR" sz="1400" b="1" dirty="0">
                <a:solidFill>
                  <a:schemeClr val="bg1"/>
                </a:solidFill>
              </a:rPr>
              <a:t>Operation and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Management.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b="1" dirty="0" smtClean="0">
                <a:solidFill>
                  <a:schemeClr val="bg1"/>
                </a:solidFill>
              </a:rPr>
              <a:t> bonded transportation </a:t>
            </a:r>
            <a:r>
              <a:rPr lang="en-US" altLang="ko-KR" sz="1400" b="1" dirty="0">
                <a:solidFill>
                  <a:schemeClr val="bg1"/>
                </a:solidFill>
              </a:rPr>
              <a:t>service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b="1" dirty="0" smtClean="0">
                <a:solidFill>
                  <a:schemeClr val="bg1"/>
                </a:solidFill>
              </a:rPr>
              <a:t> storage </a:t>
            </a:r>
            <a:r>
              <a:rPr lang="en-US" altLang="ko-KR" sz="1400" b="1" dirty="0">
                <a:solidFill>
                  <a:schemeClr val="bg1"/>
                </a:solidFill>
              </a:rPr>
              <a:t>and segregation of export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cargo.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b="1" dirty="0" smtClean="0">
                <a:solidFill>
                  <a:schemeClr val="bg1"/>
                </a:solidFill>
              </a:rPr>
              <a:t> storage </a:t>
            </a:r>
            <a:r>
              <a:rPr lang="en-US" altLang="ko-KR" sz="1400" b="1" dirty="0">
                <a:solidFill>
                  <a:schemeClr val="bg1"/>
                </a:solidFill>
              </a:rPr>
              <a:t>and segregation of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import cargo.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갈매기형 수장 44"/>
          <p:cNvSpPr/>
          <p:nvPr/>
        </p:nvSpPr>
        <p:spPr>
          <a:xfrm>
            <a:off x="0" y="3429000"/>
            <a:ext cx="9001156" cy="3214710"/>
          </a:xfrm>
          <a:prstGeom prst="chevron">
            <a:avLst>
              <a:gd name="adj" fmla="val 34021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 descr="KakaoTalk_20180822_1453409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00166" cy="715233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571604" y="142852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CUSTOMS AGENCY</a:t>
            </a:r>
            <a:endParaRPr lang="ko-KR" altLang="en-US" sz="28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1472" y="980728"/>
            <a:ext cx="7816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1600" b="1" dirty="0" smtClean="0">
                <a:solidFill>
                  <a:schemeClr val="tx2"/>
                </a:solidFill>
              </a:rPr>
              <a:t> Consisting </a:t>
            </a:r>
            <a:r>
              <a:rPr lang="en-US" altLang="ko-KR" sz="1600" b="1" dirty="0">
                <a:solidFill>
                  <a:schemeClr val="tx2"/>
                </a:solidFill>
              </a:rPr>
              <a:t>of a customs 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attorney </a:t>
            </a:r>
            <a:r>
              <a:rPr lang="en-US" altLang="ko-KR" sz="1600" b="1" dirty="0">
                <a:solidFill>
                  <a:schemeClr val="tx2"/>
                </a:solidFill>
              </a:rPr>
              <a:t>with 30 years' experience and excellent employees with at least five years' experience, </a:t>
            </a:r>
            <a:r>
              <a:rPr lang="en-US" altLang="ko-KR" sz="1600" b="1" dirty="0" err="1">
                <a:solidFill>
                  <a:schemeClr val="tx2"/>
                </a:solidFill>
              </a:rPr>
              <a:t>Woongjin</a:t>
            </a:r>
            <a:r>
              <a:rPr lang="en-US" altLang="ko-KR" sz="1600" b="1" dirty="0">
                <a:solidFill>
                  <a:schemeClr val="tx2"/>
                </a:solidFill>
              </a:rPr>
              <a:t> Customs has a history of more than 10 years.</a:t>
            </a:r>
          </a:p>
          <a:p>
            <a:pPr>
              <a:defRPr/>
            </a:pPr>
            <a:endParaRPr lang="en-US" altLang="ko-KR" sz="600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altLang="ko-KR" sz="1600" b="1" dirty="0" smtClean="0">
                <a:solidFill>
                  <a:schemeClr val="tx2"/>
                </a:solidFill>
              </a:rPr>
              <a:t> This </a:t>
            </a:r>
            <a:r>
              <a:rPr lang="en-US" altLang="ko-KR" sz="1600" b="1" dirty="0">
                <a:solidFill>
                  <a:schemeClr val="tx2"/>
                </a:solidFill>
              </a:rPr>
              <a:t>history has been accompanied by numerous experiences and business agreement  with international forwarding.</a:t>
            </a:r>
          </a:p>
          <a:p>
            <a:pPr>
              <a:defRPr/>
            </a:pPr>
            <a:r>
              <a:rPr lang="en-US" altLang="ko-KR" sz="600" b="1" dirty="0" smtClean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r>
              <a:rPr lang="en-US" altLang="ko-KR" sz="1600" b="1" dirty="0" smtClean="0">
                <a:solidFill>
                  <a:schemeClr val="tx2"/>
                </a:solidFill>
              </a:rPr>
              <a:t> </a:t>
            </a:r>
            <a:r>
              <a:rPr lang="en-US" altLang="ko-KR" sz="1600" b="1" dirty="0" err="1" smtClean="0">
                <a:solidFill>
                  <a:schemeClr val="tx2"/>
                </a:solidFill>
              </a:rPr>
              <a:t>Woongjin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 </a:t>
            </a:r>
            <a:r>
              <a:rPr lang="en-US" altLang="ko-KR" sz="1600" b="1" dirty="0">
                <a:solidFill>
                  <a:schemeClr val="tx2"/>
                </a:solidFill>
              </a:rPr>
              <a:t>Customs Corporation provides 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customs service </a:t>
            </a:r>
            <a:r>
              <a:rPr lang="en-US" altLang="ko-KR" sz="1600" b="1" dirty="0">
                <a:solidFill>
                  <a:schemeClr val="tx2"/>
                </a:solidFill>
              </a:rPr>
              <a:t>that combines various fields such as export &amp; import customs clearance, 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ATA-carnet</a:t>
            </a:r>
            <a:r>
              <a:rPr lang="en-US" altLang="ko-KR" sz="1600" b="1" dirty="0">
                <a:solidFill>
                  <a:schemeClr val="tx2"/>
                </a:solidFill>
              </a:rPr>
              <a:t>, 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Duty drawback, </a:t>
            </a:r>
            <a:r>
              <a:rPr lang="en-US" altLang="ko-KR" sz="1600" b="1" dirty="0">
                <a:solidFill>
                  <a:schemeClr val="tx2"/>
                </a:solidFill>
              </a:rPr>
              <a:t>requirement approval, food &amp; plant 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quarantine, </a:t>
            </a:r>
            <a:r>
              <a:rPr lang="en-US" altLang="ko-KR" sz="1600" b="1" dirty="0">
                <a:solidFill>
                  <a:schemeClr val="tx2"/>
                </a:solidFill>
              </a:rPr>
              <a:t>etc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.</a:t>
            </a:r>
            <a:endParaRPr lang="en-US" altLang="ko-KR" sz="1600" b="1" dirty="0">
              <a:solidFill>
                <a:schemeClr val="tx2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9000"/>
            <a:ext cx="4571999" cy="3214710"/>
          </a:xfrm>
          <a:prstGeom prst="homePlate">
            <a:avLst>
              <a:gd name="adj" fmla="val 24653"/>
            </a:avLst>
          </a:prstGeom>
        </p:spPr>
      </p:pic>
      <p:sp>
        <p:nvSpPr>
          <p:cNvPr id="2" name="직사각형 1"/>
          <p:cNvSpPr/>
          <p:nvPr/>
        </p:nvSpPr>
        <p:spPr>
          <a:xfrm>
            <a:off x="4782571" y="3663516"/>
            <a:ext cx="3821877" cy="278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b="1" dirty="0" smtClean="0"/>
              <a:t>Export/Import Customs Clearance, ATA-Carnet and Duty Drawback.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b="1" dirty="0"/>
              <a:t>Application for </a:t>
            </a:r>
            <a:r>
              <a:rPr lang="en-US" altLang="ko-KR" sz="1400" b="1" dirty="0" smtClean="0"/>
              <a:t>customs requirements.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/>
              <a:t> </a:t>
            </a:r>
            <a:r>
              <a:rPr lang="en-US" altLang="ko-KR" sz="1400" b="1" dirty="0" smtClean="0"/>
              <a:t>    such </a:t>
            </a:r>
            <a:r>
              <a:rPr lang="en-US" altLang="ko-KR" sz="1400" b="1" dirty="0"/>
              <a:t>as the Radio </a:t>
            </a:r>
            <a:r>
              <a:rPr lang="en-US" altLang="ko-KR" sz="1400" b="1" dirty="0" smtClean="0"/>
              <a:t>frequency regulation.</a:t>
            </a:r>
            <a:endParaRPr lang="en-US" altLang="ko-KR" sz="1400" b="1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b="1" dirty="0"/>
              <a:t>Food and Plant </a:t>
            </a:r>
            <a:r>
              <a:rPr lang="en-US" altLang="ko-KR" sz="1400" b="1" dirty="0" smtClean="0"/>
              <a:t>Quarantine.</a:t>
            </a:r>
            <a:endParaRPr lang="en-US" altLang="ko-KR" sz="1400" b="1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b="1" dirty="0"/>
              <a:t>FTA </a:t>
            </a:r>
            <a:r>
              <a:rPr lang="en-US" altLang="ko-KR" sz="1400" b="1" dirty="0" smtClean="0"/>
              <a:t>Consulting.</a:t>
            </a:r>
            <a:endParaRPr lang="en-US" altLang="ko-KR" sz="1400" b="1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b="1" dirty="0"/>
              <a:t>AEO </a:t>
            </a:r>
            <a:r>
              <a:rPr lang="en-US" altLang="ko-KR" sz="1400" b="1" dirty="0" smtClean="0"/>
              <a:t>Certification.</a:t>
            </a:r>
          </a:p>
        </p:txBody>
      </p:sp>
    </p:spTree>
    <p:extLst>
      <p:ext uri="{BB962C8B-B14F-4D97-AF65-F5344CB8AC3E}">
        <p14:creationId xmlns:p14="http://schemas.microsoft.com/office/powerpoint/2010/main" val="7117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5072074"/>
            <a:ext cx="9144000" cy="15716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 descr="KakaoTalk_20180822_1453409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00166" cy="715233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571604" y="142852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EXPORT PACKING SERVICE.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50083" y="5301208"/>
            <a:ext cx="81003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en-US" altLang="ko-KR" sz="1600" b="1" dirty="0" smtClean="0">
                <a:solidFill>
                  <a:schemeClr val="bg1"/>
                </a:solidFill>
              </a:rPr>
              <a:t> Providing </a:t>
            </a:r>
            <a:r>
              <a:rPr lang="en-US" altLang="ko-KR" sz="1600" b="1" dirty="0">
                <a:solidFill>
                  <a:schemeClr val="bg1"/>
                </a:solidFill>
              </a:rPr>
              <a:t>appropriate packing service for each cargo for safe international transportation.</a:t>
            </a:r>
            <a:br>
              <a:rPr lang="en-US" altLang="ko-KR" sz="1600" b="1" dirty="0">
                <a:solidFill>
                  <a:schemeClr val="bg1"/>
                </a:solidFill>
              </a:rPr>
            </a:br>
            <a:endParaRPr lang="en-US" altLang="ko-KR" sz="10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altLang="ko-KR" sz="1600" b="1" dirty="0" smtClean="0">
                <a:solidFill>
                  <a:schemeClr val="bg1"/>
                </a:solidFill>
              </a:rPr>
              <a:t> Packaging </a:t>
            </a:r>
            <a:r>
              <a:rPr lang="en-US" altLang="ko-KR" sz="1600" b="1" dirty="0">
                <a:solidFill>
                  <a:schemeClr val="bg1"/>
                </a:solidFill>
              </a:rPr>
              <a:t>service for various cargoes based on know-how based on various experiences</a:t>
            </a:r>
            <a:r>
              <a:rPr lang="en-US" altLang="ko-KR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" name="그림 8" descr="그림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1500174"/>
            <a:ext cx="1684751" cy="1381913"/>
          </a:xfrm>
          <a:prstGeom prst="rect">
            <a:avLst/>
          </a:prstGeom>
        </p:spPr>
      </p:pic>
      <p:pic>
        <p:nvPicPr>
          <p:cNvPr id="11" name="그림 10" descr="그림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1500174"/>
            <a:ext cx="1524000" cy="1385668"/>
          </a:xfrm>
          <a:prstGeom prst="rect">
            <a:avLst/>
          </a:prstGeom>
        </p:spPr>
      </p:pic>
      <p:pic>
        <p:nvPicPr>
          <p:cNvPr id="12" name="그림 11" descr="그림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62" y="3071810"/>
            <a:ext cx="3387816" cy="1500198"/>
          </a:xfrm>
          <a:prstGeom prst="rect">
            <a:avLst/>
          </a:prstGeom>
        </p:spPr>
      </p:pic>
      <p:sp>
        <p:nvSpPr>
          <p:cNvPr id="15" name="Teardrop 6">
            <a:extLst>
              <a:ext uri="{FF2B5EF4-FFF2-40B4-BE49-F238E27FC236}">
                <a16:creationId xmlns:a16="http://schemas.microsoft.com/office/drawing/2014/main" xmlns="" id="{5D827D4F-CF0A-481A-9AC6-5005A5E80CD3}"/>
              </a:ext>
            </a:extLst>
          </p:cNvPr>
          <p:cNvSpPr/>
          <p:nvPr/>
        </p:nvSpPr>
        <p:spPr>
          <a:xfrm rot="8100000">
            <a:off x="5275655" y="1632323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6" name="Teardrop 6">
            <a:extLst>
              <a:ext uri="{FF2B5EF4-FFF2-40B4-BE49-F238E27FC236}">
                <a16:creationId xmlns:a16="http://schemas.microsoft.com/office/drawing/2014/main" xmlns="" id="{5D827D4F-CF0A-481A-9AC6-5005A5E80CD3}"/>
              </a:ext>
            </a:extLst>
          </p:cNvPr>
          <p:cNvSpPr/>
          <p:nvPr/>
        </p:nvSpPr>
        <p:spPr>
          <a:xfrm rot="8100000">
            <a:off x="5275654" y="2346704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7" name="Teardrop 6">
            <a:extLst>
              <a:ext uri="{FF2B5EF4-FFF2-40B4-BE49-F238E27FC236}">
                <a16:creationId xmlns:a16="http://schemas.microsoft.com/office/drawing/2014/main" xmlns="" id="{5D827D4F-CF0A-481A-9AC6-5005A5E80CD3}"/>
              </a:ext>
            </a:extLst>
          </p:cNvPr>
          <p:cNvSpPr/>
          <p:nvPr/>
        </p:nvSpPr>
        <p:spPr>
          <a:xfrm rot="8100000">
            <a:off x="5275655" y="3061084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8" name="Teardrop 6">
            <a:extLst>
              <a:ext uri="{FF2B5EF4-FFF2-40B4-BE49-F238E27FC236}">
                <a16:creationId xmlns:a16="http://schemas.microsoft.com/office/drawing/2014/main" xmlns="" id="{5D827D4F-CF0A-481A-9AC6-5005A5E80CD3}"/>
              </a:ext>
            </a:extLst>
          </p:cNvPr>
          <p:cNvSpPr/>
          <p:nvPr/>
        </p:nvSpPr>
        <p:spPr>
          <a:xfrm rot="8100000">
            <a:off x="5275655" y="3775464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5008" y="1571612"/>
            <a:ext cx="1684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+mj-lt"/>
              </a:rPr>
              <a:t>TEAM1 INCHEON</a:t>
            </a:r>
            <a:endParaRPr lang="ko-KR" altLang="en-US" sz="14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5008" y="2285992"/>
            <a:ext cx="3329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+mj-lt"/>
              </a:rPr>
              <a:t>TEAM2 GYEONGGI, CHUNGCHEONG</a:t>
            </a:r>
            <a:endParaRPr lang="en-US" altLang="ko-KR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715008" y="3000372"/>
            <a:ext cx="1413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+mj-lt"/>
              </a:rPr>
              <a:t>TEAM3 SEOUL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15008" y="3714752"/>
            <a:ext cx="1344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+mj-lt"/>
              </a:rPr>
              <a:t>TEAM4 GUMI</a:t>
            </a:r>
            <a:endParaRPr lang="ko-KR" altLang="en-US" sz="14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08" y="1857364"/>
            <a:ext cx="2299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>
                <a:latin typeface="+mj-lt"/>
              </a:rPr>
              <a:t>Gyeongin</a:t>
            </a:r>
            <a:r>
              <a:rPr lang="en-US" altLang="ko-KR" sz="1200" dirty="0">
                <a:latin typeface="+mj-lt"/>
              </a:rPr>
              <a:t>, Northern </a:t>
            </a:r>
            <a:r>
              <a:rPr lang="en-US" altLang="ko-KR" sz="1200" dirty="0" err="1">
                <a:latin typeface="+mj-lt"/>
              </a:rPr>
              <a:t>Gyeonggi</a:t>
            </a:r>
            <a:endParaRPr lang="en-US" altLang="ko-KR" sz="1200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5008" y="2571744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+mj-lt"/>
              </a:rPr>
              <a:t>Industrial Complex, </a:t>
            </a:r>
            <a:r>
              <a:rPr lang="en-US" altLang="ko-KR" sz="1200" dirty="0" err="1">
                <a:latin typeface="+mj-lt"/>
              </a:rPr>
              <a:t>Chungcheong</a:t>
            </a:r>
            <a:r>
              <a:rPr lang="en-US" altLang="ko-KR" sz="1200" dirty="0">
                <a:latin typeface="+mj-lt"/>
              </a:rPr>
              <a:t>, </a:t>
            </a:r>
            <a:endParaRPr lang="en-US" altLang="ko-KR" sz="1200" dirty="0" smtClean="0">
              <a:latin typeface="+mj-lt"/>
            </a:endParaRPr>
          </a:p>
          <a:p>
            <a:r>
              <a:rPr lang="en-US" altLang="ko-KR" sz="1200" dirty="0" smtClean="0">
                <a:latin typeface="+mj-lt"/>
              </a:rPr>
              <a:t>Southern </a:t>
            </a:r>
            <a:r>
              <a:rPr lang="en-US" altLang="ko-KR" sz="1200" dirty="0" err="1">
                <a:latin typeface="+mj-lt"/>
              </a:rPr>
              <a:t>Gyeonggi</a:t>
            </a:r>
            <a:endParaRPr lang="en-US" altLang="ko-KR" sz="12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5008" y="3286124"/>
            <a:ext cx="1574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+mj-lt"/>
              </a:rPr>
              <a:t>Seoul, </a:t>
            </a:r>
            <a:r>
              <a:rPr lang="en-US" altLang="ko-KR" sz="1200" dirty="0" err="1" smtClean="0">
                <a:latin typeface="+mj-lt"/>
              </a:rPr>
              <a:t>Gangwon</a:t>
            </a:r>
            <a:r>
              <a:rPr lang="en-US" altLang="ko-KR" sz="1200" dirty="0" smtClean="0">
                <a:latin typeface="+mj-lt"/>
              </a:rPr>
              <a:t>-do</a:t>
            </a:r>
            <a:endParaRPr lang="ko-KR" altLang="en-US" sz="12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5008" y="4000504"/>
            <a:ext cx="2025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>
                <a:latin typeface="+mj-lt"/>
              </a:rPr>
              <a:t>Gyeongsang</a:t>
            </a:r>
            <a:r>
              <a:rPr lang="en-US" altLang="ko-KR" sz="1200" dirty="0">
                <a:latin typeface="+mj-lt"/>
              </a:rPr>
              <a:t>-do, </a:t>
            </a:r>
            <a:r>
              <a:rPr lang="en-US" altLang="ko-KR" sz="1200" dirty="0" err="1">
                <a:latin typeface="+mj-lt"/>
              </a:rPr>
              <a:t>Jeolla</a:t>
            </a:r>
            <a:r>
              <a:rPr lang="en-US" altLang="ko-KR" sz="1200" dirty="0">
                <a:latin typeface="+mj-lt"/>
              </a:rPr>
              <a:t>-do</a:t>
            </a:r>
            <a:endParaRPr lang="ko-KR" altLang="en-US" sz="12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72132" y="4545608"/>
            <a:ext cx="2983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All business trips in the </a:t>
            </a:r>
            <a:r>
              <a:rPr lang="en-US" altLang="ko-KR" sz="1600" b="1" dirty="0" smtClean="0"/>
              <a:t>area</a:t>
            </a:r>
            <a:endParaRPr lang="en-US" altLang="ko-KR" sz="1600" b="1" dirty="0"/>
          </a:p>
        </p:txBody>
      </p:sp>
      <p:sp>
        <p:nvSpPr>
          <p:cNvPr id="28" name="Frame 17">
            <a:extLst>
              <a:ext uri="{FF2B5EF4-FFF2-40B4-BE49-F238E27FC236}">
                <a16:creationId xmlns:a16="http://schemas.microsoft.com/office/drawing/2014/main" xmlns="" id="{ED5632B2-F04E-4EE8-AC83-3C35B6B904F1}"/>
              </a:ext>
            </a:extLst>
          </p:cNvPr>
          <p:cNvSpPr/>
          <p:nvPr/>
        </p:nvSpPr>
        <p:spPr>
          <a:xfrm>
            <a:off x="5286381" y="4572009"/>
            <a:ext cx="285752" cy="2857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8"/>
          <p:cNvSpPr/>
          <p:nvPr/>
        </p:nvSpPr>
        <p:spPr>
          <a:xfrm>
            <a:off x="1267258" y="2000131"/>
            <a:ext cx="947288" cy="360000"/>
          </a:xfrm>
          <a:custGeom>
            <a:avLst/>
            <a:gdLst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000" h="360000">
                <a:moveTo>
                  <a:pt x="0" y="0"/>
                </a:moveTo>
                <a:cubicBezTo>
                  <a:pt x="568995" y="98854"/>
                  <a:pt x="608413" y="81203"/>
                  <a:pt x="1188000" y="0"/>
                </a:cubicBezTo>
                <a:lnTo>
                  <a:pt x="1188000" y="360000"/>
                </a:lnTo>
                <a:cubicBezTo>
                  <a:pt x="608414" y="268206"/>
                  <a:pt x="576056" y="268206"/>
                  <a:pt x="0" y="3600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Rectangle 28"/>
          <p:cNvSpPr/>
          <p:nvPr/>
        </p:nvSpPr>
        <p:spPr>
          <a:xfrm>
            <a:off x="3143240" y="2000240"/>
            <a:ext cx="947288" cy="360000"/>
          </a:xfrm>
          <a:custGeom>
            <a:avLst/>
            <a:gdLst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000" h="360000">
                <a:moveTo>
                  <a:pt x="0" y="0"/>
                </a:moveTo>
                <a:cubicBezTo>
                  <a:pt x="568995" y="98854"/>
                  <a:pt x="608413" y="81203"/>
                  <a:pt x="1188000" y="0"/>
                </a:cubicBezTo>
                <a:lnTo>
                  <a:pt x="1188000" y="360000"/>
                </a:lnTo>
                <a:cubicBezTo>
                  <a:pt x="608414" y="268206"/>
                  <a:pt x="576056" y="268206"/>
                  <a:pt x="0" y="3600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 28"/>
          <p:cNvSpPr/>
          <p:nvPr/>
        </p:nvSpPr>
        <p:spPr>
          <a:xfrm>
            <a:off x="5000628" y="2000240"/>
            <a:ext cx="1018726" cy="360000"/>
          </a:xfrm>
          <a:custGeom>
            <a:avLst/>
            <a:gdLst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000" h="360000">
                <a:moveTo>
                  <a:pt x="0" y="0"/>
                </a:moveTo>
                <a:cubicBezTo>
                  <a:pt x="568995" y="98854"/>
                  <a:pt x="608413" y="81203"/>
                  <a:pt x="1188000" y="0"/>
                </a:cubicBezTo>
                <a:lnTo>
                  <a:pt x="1188000" y="360000"/>
                </a:lnTo>
                <a:cubicBezTo>
                  <a:pt x="608414" y="268206"/>
                  <a:pt x="576056" y="268206"/>
                  <a:pt x="0" y="3600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Rectangle 28"/>
          <p:cNvSpPr/>
          <p:nvPr/>
        </p:nvSpPr>
        <p:spPr>
          <a:xfrm>
            <a:off x="6910860" y="2000131"/>
            <a:ext cx="947288" cy="360000"/>
          </a:xfrm>
          <a:custGeom>
            <a:avLst/>
            <a:gdLst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000" h="360000">
                <a:moveTo>
                  <a:pt x="0" y="0"/>
                </a:moveTo>
                <a:cubicBezTo>
                  <a:pt x="568995" y="98854"/>
                  <a:pt x="608413" y="81203"/>
                  <a:pt x="1188000" y="0"/>
                </a:cubicBezTo>
                <a:lnTo>
                  <a:pt x="1188000" y="360000"/>
                </a:lnTo>
                <a:cubicBezTo>
                  <a:pt x="608414" y="268206"/>
                  <a:pt x="576056" y="268206"/>
                  <a:pt x="0" y="3600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Oval 5"/>
          <p:cNvSpPr/>
          <p:nvPr/>
        </p:nvSpPr>
        <p:spPr>
          <a:xfrm>
            <a:off x="7858148" y="1714488"/>
            <a:ext cx="931286" cy="93128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Oval 5"/>
          <p:cNvSpPr/>
          <p:nvPr/>
        </p:nvSpPr>
        <p:spPr>
          <a:xfrm>
            <a:off x="6000760" y="1714488"/>
            <a:ext cx="931286" cy="93128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Oval 5"/>
          <p:cNvSpPr/>
          <p:nvPr/>
        </p:nvSpPr>
        <p:spPr>
          <a:xfrm>
            <a:off x="4090528" y="1714597"/>
            <a:ext cx="931286" cy="93128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Oval 5"/>
          <p:cNvSpPr/>
          <p:nvPr/>
        </p:nvSpPr>
        <p:spPr>
          <a:xfrm>
            <a:off x="2214546" y="1714488"/>
            <a:ext cx="931286" cy="93128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Oval 4"/>
          <p:cNvSpPr/>
          <p:nvPr/>
        </p:nvSpPr>
        <p:spPr>
          <a:xfrm>
            <a:off x="357158" y="1714488"/>
            <a:ext cx="931286" cy="93128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 descr="KakaoTalk_20180822_1453409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00166" cy="715233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571604" y="142852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DOOR TO DOOR SERVICE</a:t>
            </a:r>
          </a:p>
        </p:txBody>
      </p:sp>
      <p:pic>
        <p:nvPicPr>
          <p:cNvPr id="1027" name="Picture 3" descr="C:\Users\user\Desktop\Downloads\if_Map_-_Location_Solid_Style_10_221634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714488"/>
            <a:ext cx="928694" cy="928694"/>
          </a:xfrm>
          <a:prstGeom prst="rect">
            <a:avLst/>
          </a:prstGeom>
          <a:noFill/>
        </p:spPr>
      </p:pic>
      <p:pic>
        <p:nvPicPr>
          <p:cNvPr id="1028" name="Picture 4" descr="C:\Users\user\Desktop\Downloads\if_meanicons_10_1972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1857364"/>
            <a:ext cx="357190" cy="312618"/>
          </a:xfrm>
          <a:prstGeom prst="rect">
            <a:avLst/>
          </a:prstGeom>
          <a:noFill/>
        </p:spPr>
      </p:pic>
      <p:sp>
        <p:nvSpPr>
          <p:cNvPr id="29" name="Trapezoid 22">
            <a:extLst>
              <a:ext uri="{FF2B5EF4-FFF2-40B4-BE49-F238E27FC236}">
                <a16:creationId xmlns="" xmlns:a16="http://schemas.microsoft.com/office/drawing/2014/main" id="{37D04F15-EA6C-44A0-882A-71C6C5DE84DB}"/>
              </a:ext>
            </a:extLst>
          </p:cNvPr>
          <p:cNvSpPr>
            <a:spLocks noChangeAspect="1"/>
          </p:cNvSpPr>
          <p:nvPr/>
        </p:nvSpPr>
        <p:spPr>
          <a:xfrm>
            <a:off x="2500298" y="2143116"/>
            <a:ext cx="571504" cy="29073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Block Arc 14">
            <a:extLst>
              <a:ext uri="{FF2B5EF4-FFF2-40B4-BE49-F238E27FC236}">
                <a16:creationId xmlns="" xmlns:a16="http://schemas.microsoft.com/office/drawing/2014/main" id="{4A85DE22-2A88-4F5A-904D-6492CF9EAA0C}"/>
              </a:ext>
            </a:extLst>
          </p:cNvPr>
          <p:cNvSpPr/>
          <p:nvPr/>
        </p:nvSpPr>
        <p:spPr>
          <a:xfrm rot="16200000">
            <a:off x="4357687" y="2000239"/>
            <a:ext cx="428628" cy="42863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Block Arc 11">
            <a:extLst>
              <a:ext uri="{FF2B5EF4-FFF2-40B4-BE49-F238E27FC236}">
                <a16:creationId xmlns="" xmlns:a16="http://schemas.microsoft.com/office/drawing/2014/main" id="{1AFB1E9A-FD16-408D-BF64-3868ACA2942A}"/>
              </a:ext>
            </a:extLst>
          </p:cNvPr>
          <p:cNvSpPr/>
          <p:nvPr/>
        </p:nvSpPr>
        <p:spPr>
          <a:xfrm rot="10800000">
            <a:off x="4500562" y="1785926"/>
            <a:ext cx="108754" cy="193042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30" name="Picture 6" descr="C:\Users\user\Desktop\Downloads\if_23_-_Truck_210205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53604" y="1785817"/>
            <a:ext cx="862018" cy="862018"/>
          </a:xfrm>
          <a:prstGeom prst="rect">
            <a:avLst/>
          </a:prstGeom>
          <a:noFill/>
        </p:spPr>
      </p:pic>
      <p:sp>
        <p:nvSpPr>
          <p:cNvPr id="32" name="Round Same Side Corner Rectangle 8">
            <a:extLst>
              <a:ext uri="{FF2B5EF4-FFF2-40B4-BE49-F238E27FC236}">
                <a16:creationId xmlns="" xmlns:a16="http://schemas.microsoft.com/office/drawing/2014/main" id="{E5D66EC9-1CA3-4CE7-90BC-889F7105BF46}"/>
              </a:ext>
            </a:extLst>
          </p:cNvPr>
          <p:cNvSpPr/>
          <p:nvPr/>
        </p:nvSpPr>
        <p:spPr>
          <a:xfrm>
            <a:off x="8125306" y="1928694"/>
            <a:ext cx="428628" cy="428628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57158" y="1428736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EX FACTORY</a:t>
            </a:r>
            <a:endParaRPr lang="ko-KR" altLang="en-US" sz="1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143108" y="1428736"/>
            <a:ext cx="1060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DEPARTURE</a:t>
            </a:r>
            <a:endParaRPr lang="ko-KR" altLang="en-US" sz="1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4071934" y="1428736"/>
            <a:ext cx="1070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CLEARANCE</a:t>
            </a:r>
            <a:endParaRPr lang="ko-KR" altLang="en-US" sz="1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000760" y="1428736"/>
            <a:ext cx="888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DELIVERY</a:t>
            </a:r>
            <a:endParaRPr lang="ko-KR" altLang="en-US" sz="1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786710" y="1428736"/>
            <a:ext cx="1018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CUSTOMER</a:t>
            </a:r>
          </a:p>
        </p:txBody>
      </p:sp>
      <p:sp>
        <p:nvSpPr>
          <p:cNvPr id="56" name="Frame 17">
            <a:extLst>
              <a:ext uri="{FF2B5EF4-FFF2-40B4-BE49-F238E27FC236}">
                <a16:creationId xmlns="" xmlns:a16="http://schemas.microsoft.com/office/drawing/2014/main" id="{92917C38-69C4-43CA-BF65-E416325D6C8E}"/>
              </a:ext>
            </a:extLst>
          </p:cNvPr>
          <p:cNvSpPr/>
          <p:nvPr/>
        </p:nvSpPr>
        <p:spPr>
          <a:xfrm>
            <a:off x="919138" y="3705228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7" name="Frame 17">
            <a:extLst>
              <a:ext uri="{FF2B5EF4-FFF2-40B4-BE49-F238E27FC236}">
                <a16:creationId xmlns="" xmlns:a16="http://schemas.microsoft.com/office/drawing/2014/main" id="{92917C38-69C4-43CA-BF65-E416325D6C8E}"/>
              </a:ext>
            </a:extLst>
          </p:cNvPr>
          <p:cNvSpPr/>
          <p:nvPr/>
        </p:nvSpPr>
        <p:spPr>
          <a:xfrm>
            <a:off x="928662" y="4286256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8" name="Frame 17">
            <a:extLst>
              <a:ext uri="{FF2B5EF4-FFF2-40B4-BE49-F238E27FC236}">
                <a16:creationId xmlns="" xmlns:a16="http://schemas.microsoft.com/office/drawing/2014/main" id="{92917C38-69C4-43CA-BF65-E416325D6C8E}"/>
              </a:ext>
            </a:extLst>
          </p:cNvPr>
          <p:cNvSpPr/>
          <p:nvPr/>
        </p:nvSpPr>
        <p:spPr>
          <a:xfrm>
            <a:off x="928662" y="4857760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9" name="Frame 17">
            <a:extLst>
              <a:ext uri="{FF2B5EF4-FFF2-40B4-BE49-F238E27FC236}">
                <a16:creationId xmlns="" xmlns:a16="http://schemas.microsoft.com/office/drawing/2014/main" id="{92917C38-69C4-43CA-BF65-E416325D6C8E}"/>
              </a:ext>
            </a:extLst>
          </p:cNvPr>
          <p:cNvSpPr/>
          <p:nvPr/>
        </p:nvSpPr>
        <p:spPr>
          <a:xfrm>
            <a:off x="928662" y="5429264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28728" y="3714752"/>
            <a:ext cx="7044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Efficient management of cargo progress from EX </a:t>
            </a:r>
            <a:r>
              <a:rPr lang="en-US" altLang="ko-KR" sz="1600" b="1" dirty="0" smtClean="0"/>
              <a:t>Factory </a:t>
            </a:r>
            <a:r>
              <a:rPr lang="en-US" altLang="ko-KR" sz="1600" b="1" dirty="0"/>
              <a:t>to </a:t>
            </a:r>
            <a:r>
              <a:rPr lang="en-US" altLang="ko-KR" sz="1600" b="1" dirty="0" smtClean="0"/>
              <a:t>customer</a:t>
            </a:r>
            <a:endParaRPr lang="en-US" altLang="ko-KR" sz="16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428728" y="4286256"/>
            <a:ext cx="7346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One-step service to customs and transportation reduces processing time</a:t>
            </a:r>
            <a:endParaRPr lang="ko-KR" altLang="en-US" sz="16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428728" y="4857760"/>
            <a:ext cx="6524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Reduction of logistics costs through innovation of cost structure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428728" y="5429264"/>
            <a:ext cx="3360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Reliable follow </a:t>
            </a:r>
            <a:r>
              <a:rPr lang="en-US" altLang="ko-KR" sz="1600" b="1" dirty="0" smtClean="0"/>
              <a:t>up management.</a:t>
            </a:r>
            <a:endParaRPr lang="en-US" altLang="ko-KR" sz="1600" b="1" dirty="0"/>
          </a:p>
        </p:txBody>
      </p:sp>
      <p:sp>
        <p:nvSpPr>
          <p:cNvPr id="64" name="직사각형 63"/>
          <p:cNvSpPr/>
          <p:nvPr/>
        </p:nvSpPr>
        <p:spPr>
          <a:xfrm>
            <a:off x="0" y="6286520"/>
            <a:ext cx="9144000" cy="35719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388" y="1000108"/>
            <a:ext cx="2071702" cy="1714512"/>
          </a:xfrm>
        </p:spPr>
        <p:txBody>
          <a:bodyPr>
            <a:noAutofit/>
          </a:bodyPr>
          <a:lstStyle/>
          <a:p>
            <a:r>
              <a:rPr lang="en-US" altLang="ko-KR" sz="166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3</a:t>
            </a:r>
            <a:endParaRPr lang="ko-KR" altLang="en-US" sz="16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  <a:cs typeface="Times New Roman" pitchFamily="18" charset="0"/>
            </a:endParaRPr>
          </a:p>
        </p:txBody>
      </p:sp>
      <p:pic>
        <p:nvPicPr>
          <p:cNvPr id="5" name="그림 4" descr="KakaoTalk_20180822_1453409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28794" cy="919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7620" y="3143248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WJ LOGISTICS</a:t>
            </a:r>
          </a:p>
          <a:p>
            <a:pPr algn="r"/>
            <a:r>
              <a:rPr lang="en-US" altLang="ko-KR" sz="24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CONTACT</a:t>
            </a:r>
            <a:endParaRPr lang="ko-KR" altLang="en-US" sz="2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 descr="%C0%AF%C5빰%B7%F9%C7а%FA10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108"/>
            <a:ext cx="9144000" cy="5286412"/>
          </a:xfrm>
          <a:prstGeom prst="rect">
            <a:avLst/>
          </a:prstGeom>
        </p:spPr>
      </p:pic>
      <p:sp>
        <p:nvSpPr>
          <p:cNvPr id="70" name="직사각형 6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 descr="KakaoTalk_20180822_14534094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00166" cy="715233"/>
          </a:xfrm>
          <a:prstGeom prst="rect">
            <a:avLst/>
          </a:prstGeom>
        </p:spPr>
      </p:pic>
      <p:sp>
        <p:nvSpPr>
          <p:cNvPr id="30" name="직사각형 29"/>
          <p:cNvSpPr/>
          <p:nvPr/>
        </p:nvSpPr>
        <p:spPr>
          <a:xfrm>
            <a:off x="0" y="1000108"/>
            <a:ext cx="9144000" cy="528641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평행 사변형 31"/>
          <p:cNvSpPr/>
          <p:nvPr/>
        </p:nvSpPr>
        <p:spPr>
          <a:xfrm>
            <a:off x="0" y="1000108"/>
            <a:ext cx="6143636" cy="5286412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71538" y="1714488"/>
            <a:ext cx="486861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</a:rPr>
              <a:t>WOONGJIN LOGISTICS </a:t>
            </a:r>
            <a:r>
              <a:rPr lang="en-US" altLang="ko-KR" sz="2400" b="1" dirty="0" err="1" smtClean="0">
                <a:solidFill>
                  <a:schemeClr val="bg1"/>
                </a:solidFill>
              </a:rPr>
              <a:t>Co.,Ltd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ko-KR" dirty="0"/>
          </a:p>
          <a:p>
            <a:endParaRPr lang="en-US" altLang="ko-KR" sz="1600" b="1" dirty="0" smtClean="0">
              <a:solidFill>
                <a:schemeClr val="bg1"/>
              </a:solidFill>
            </a:endParaRPr>
          </a:p>
          <a:p>
            <a:r>
              <a:rPr lang="ko-KR" altLang="en-US" sz="1600" b="1" dirty="0" smtClean="0">
                <a:solidFill>
                  <a:schemeClr val="bg1"/>
                </a:solidFill>
              </a:rPr>
              <a:t>    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#712, </a:t>
            </a:r>
            <a:r>
              <a:rPr lang="en-US" altLang="ko-KR" sz="1600" b="1" dirty="0">
                <a:solidFill>
                  <a:schemeClr val="bg1"/>
                </a:solidFill>
              </a:rPr>
              <a:t>220, </a:t>
            </a:r>
            <a:r>
              <a:rPr lang="en-US" altLang="ko-KR" sz="1600" b="1" dirty="0" err="1">
                <a:solidFill>
                  <a:schemeClr val="bg1"/>
                </a:solidFill>
              </a:rPr>
              <a:t>Gonghang-daero</a:t>
            </a:r>
            <a:r>
              <a:rPr lang="en-US" altLang="ko-KR" sz="1600" b="1" dirty="0">
                <a:solidFill>
                  <a:schemeClr val="bg1"/>
                </a:solidFill>
              </a:rPr>
              <a:t>, </a:t>
            </a:r>
            <a:endParaRPr lang="en-US" altLang="ko-KR" sz="1600" b="1" dirty="0" smtClean="0">
              <a:solidFill>
                <a:schemeClr val="bg1"/>
              </a:solidFill>
            </a:endParaRPr>
          </a:p>
          <a:p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    </a:t>
            </a:r>
            <a:r>
              <a:rPr lang="en-US" altLang="ko-KR" sz="1600" b="1" dirty="0" err="1" smtClean="0">
                <a:solidFill>
                  <a:schemeClr val="bg1"/>
                </a:solidFill>
              </a:rPr>
              <a:t>Gangseo-gu</a:t>
            </a:r>
            <a:r>
              <a:rPr lang="en-US" altLang="ko-KR" sz="1600" b="1" dirty="0">
                <a:solidFill>
                  <a:schemeClr val="bg1"/>
                </a:solidFill>
              </a:rPr>
              <a:t>, Seoul, Republic of Korea</a:t>
            </a:r>
            <a:endParaRPr lang="en-US" altLang="ko-KR" sz="1600" b="1" dirty="0" smtClean="0">
              <a:solidFill>
                <a:schemeClr val="bg1"/>
              </a:solidFill>
            </a:endParaRPr>
          </a:p>
          <a:p>
            <a:endParaRPr lang="en-US" altLang="ko-KR" sz="1600" b="1" dirty="0">
              <a:solidFill>
                <a:schemeClr val="bg1"/>
              </a:solidFill>
            </a:endParaRPr>
          </a:p>
          <a:p>
            <a:endParaRPr lang="en-US" altLang="ko-KR" sz="1600" b="1" dirty="0">
              <a:solidFill>
                <a:schemeClr val="bg1"/>
              </a:solidFill>
            </a:endParaRP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TEL  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      02-2662-7111</a:t>
            </a:r>
          </a:p>
          <a:p>
            <a:endParaRPr lang="en-US" altLang="ko-KR" sz="1600" b="1" dirty="0" smtClean="0">
              <a:solidFill>
                <a:schemeClr val="bg1"/>
              </a:solidFill>
            </a:endParaRP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FAX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 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      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02-2662-7123</a:t>
            </a:r>
          </a:p>
          <a:p>
            <a:endParaRPr lang="en-US" altLang="ko-KR" sz="1600" b="1" dirty="0">
              <a:solidFill>
                <a:schemeClr val="bg1"/>
              </a:solidFill>
            </a:endParaRP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E-MAIL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    kykim@iwoongjin.co.kr</a:t>
            </a:r>
          </a:p>
          <a:p>
            <a:endParaRPr lang="en-US" altLang="ko-KR" sz="1600" b="1" dirty="0">
              <a:solidFill>
                <a:schemeClr val="bg1"/>
              </a:solidFill>
            </a:endParaRP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Homepage 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www.iwoongjin.co.kr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15" name="Teardrop 6">
            <a:extLst>
              <a:ext uri="{FF2B5EF4-FFF2-40B4-BE49-F238E27FC236}">
                <a16:creationId xmlns:a16="http://schemas.microsoft.com/office/drawing/2014/main" xmlns="" id="{5D827D4F-CF0A-481A-9AC6-5005A5E80CD3}"/>
              </a:ext>
            </a:extLst>
          </p:cNvPr>
          <p:cNvSpPr/>
          <p:nvPr/>
        </p:nvSpPr>
        <p:spPr>
          <a:xfrm rot="8100000">
            <a:off x="1126333" y="2686736"/>
            <a:ext cx="247602" cy="25754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571604" y="142852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WJ LOGISTIC CONTACT.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 descr="KakaoTalk_20180822_1453409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785926"/>
            <a:ext cx="2547242" cy="1214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3174" y="3357562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schemeClr val="bg1"/>
                </a:solidFill>
                <a:latin typeface="+mn-ea"/>
                <a:cs typeface="Segoe UI" pitchFamily="34" charset="0"/>
              </a:rPr>
              <a:t>Thank You.</a:t>
            </a:r>
            <a:endParaRPr lang="ko-KR" altLang="en-US" sz="5400" b="1" dirty="0">
              <a:solidFill>
                <a:schemeClr val="bg1"/>
              </a:solidFill>
              <a:latin typeface="+mn-ea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715140" y="1000108"/>
            <a:ext cx="2071702" cy="1714512"/>
          </a:xfrm>
        </p:spPr>
        <p:txBody>
          <a:bodyPr>
            <a:noAutofit/>
          </a:bodyPr>
          <a:lstStyle/>
          <a:p>
            <a:r>
              <a:rPr lang="en-US" altLang="ko-KR" sz="166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1</a:t>
            </a:r>
            <a:endParaRPr lang="ko-KR" altLang="en-US" sz="16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  <a:cs typeface="Times New Roman" pitchFamily="18" charset="0"/>
            </a:endParaRPr>
          </a:p>
        </p:txBody>
      </p:sp>
      <p:pic>
        <p:nvPicPr>
          <p:cNvPr id="5" name="그림 4" descr="KakaoTalk_20180822_1453409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28794" cy="919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8064" y="3143250"/>
            <a:ext cx="3281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WJ LOGISTICS </a:t>
            </a:r>
          </a:p>
          <a:p>
            <a:pPr algn="r"/>
            <a:r>
              <a:rPr lang="en-US" altLang="ko-KR" sz="24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INTRODUCTION</a:t>
            </a:r>
            <a:endParaRPr lang="ko-KR" altLang="en-US" sz="2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그림 52" descr="캡처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285992"/>
            <a:ext cx="3019847" cy="2896004"/>
          </a:xfrm>
          <a:prstGeom prst="rect">
            <a:avLst/>
          </a:prstGeom>
        </p:spPr>
      </p:pic>
      <p:sp>
        <p:nvSpPr>
          <p:cNvPr id="70" name="직사각형 6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 descr="KakaoTalk_20180822_1453409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00166" cy="715233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571604" y="142852"/>
            <a:ext cx="5509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ORGANIZATION CHART</a:t>
            </a:r>
            <a:endParaRPr lang="ko-KR" altLang="en-US" sz="28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4" name="Block Arc 1"/>
          <p:cNvSpPr/>
          <p:nvPr/>
        </p:nvSpPr>
        <p:spPr>
          <a:xfrm>
            <a:off x="1071538" y="2000240"/>
            <a:ext cx="3384376" cy="3384376"/>
          </a:xfrm>
          <a:prstGeom prst="blockArc">
            <a:avLst>
              <a:gd name="adj1" fmla="val 16173554"/>
              <a:gd name="adj2" fmla="val 5420172"/>
              <a:gd name="adj3" fmla="val 9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5" name="Diamond 4"/>
          <p:cNvSpPr/>
          <p:nvPr/>
        </p:nvSpPr>
        <p:spPr>
          <a:xfrm>
            <a:off x="3412911" y="1998322"/>
            <a:ext cx="526508" cy="526508"/>
          </a:xfrm>
          <a:prstGeom prst="diamond">
            <a:avLst/>
          </a:prstGeom>
          <a:solidFill>
            <a:schemeClr val="accent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Diamond 5"/>
          <p:cNvSpPr/>
          <p:nvPr/>
        </p:nvSpPr>
        <p:spPr>
          <a:xfrm>
            <a:off x="3981488" y="2574386"/>
            <a:ext cx="526508" cy="526508"/>
          </a:xfrm>
          <a:prstGeom prst="diamond">
            <a:avLst/>
          </a:prstGeom>
          <a:solidFill>
            <a:schemeClr val="accent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iamond 6"/>
          <p:cNvSpPr/>
          <p:nvPr/>
        </p:nvSpPr>
        <p:spPr>
          <a:xfrm>
            <a:off x="3981488" y="4230570"/>
            <a:ext cx="526508" cy="526508"/>
          </a:xfrm>
          <a:prstGeom prst="diamond">
            <a:avLst/>
          </a:prstGeom>
          <a:solidFill>
            <a:schemeClr val="accent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Diamond 7"/>
          <p:cNvSpPr/>
          <p:nvPr/>
        </p:nvSpPr>
        <p:spPr>
          <a:xfrm>
            <a:off x="3412911" y="4803327"/>
            <a:ext cx="526508" cy="526508"/>
          </a:xfrm>
          <a:prstGeom prst="diamond">
            <a:avLst/>
          </a:prstGeom>
          <a:solidFill>
            <a:schemeClr val="accent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Diamond 8"/>
          <p:cNvSpPr/>
          <p:nvPr/>
        </p:nvSpPr>
        <p:spPr>
          <a:xfrm>
            <a:off x="4157073" y="3402478"/>
            <a:ext cx="526508" cy="526508"/>
          </a:xfrm>
          <a:prstGeom prst="diamond">
            <a:avLst/>
          </a:prstGeom>
          <a:solidFill>
            <a:schemeClr val="accent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TextBox 62"/>
          <p:cNvSpPr txBox="1"/>
          <p:nvPr/>
        </p:nvSpPr>
        <p:spPr>
          <a:xfrm>
            <a:off x="4429124" y="1692189"/>
            <a:ext cx="258019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CONSULTING TEAM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7" name="직사각형 69"/>
          <p:cNvSpPr/>
          <p:nvPr/>
        </p:nvSpPr>
        <p:spPr>
          <a:xfrm>
            <a:off x="3530385" y="2061521"/>
            <a:ext cx="285001" cy="400110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78" name="직사각형 69"/>
          <p:cNvSpPr/>
          <p:nvPr/>
        </p:nvSpPr>
        <p:spPr>
          <a:xfrm>
            <a:off x="4102241" y="2637585"/>
            <a:ext cx="285001" cy="400110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79" name="직사각형 69"/>
          <p:cNvSpPr/>
          <p:nvPr/>
        </p:nvSpPr>
        <p:spPr>
          <a:xfrm>
            <a:off x="4277826" y="3465677"/>
            <a:ext cx="285001" cy="400110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80" name="직사각형 69"/>
          <p:cNvSpPr/>
          <p:nvPr/>
        </p:nvSpPr>
        <p:spPr>
          <a:xfrm>
            <a:off x="4102240" y="4293769"/>
            <a:ext cx="285001" cy="400110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81" name="직사각형 69"/>
          <p:cNvSpPr/>
          <p:nvPr/>
        </p:nvSpPr>
        <p:spPr>
          <a:xfrm>
            <a:off x="3538765" y="4864679"/>
            <a:ext cx="285001" cy="400110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E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857752" y="2393008"/>
            <a:ext cx="2580190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INTERNATIONAL SHIPPING TEAM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072066" y="3429000"/>
            <a:ext cx="2580190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WAREHOUSE TEAM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857752" y="4214818"/>
            <a:ext cx="2580190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CUSTOMS 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AGENT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507996" y="5013176"/>
            <a:ext cx="2580190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SHIPPING MANAGEMENT TEAM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직사각형 6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 descr="KakaoTalk_20180822_1453409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00166" cy="715233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571604" y="142852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NETWORK</a:t>
            </a:r>
            <a:endParaRPr lang="ko-KR" altLang="en-US" sz="28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21" name="그룹 315">
            <a:extLst>
              <a:ext uri="{FF2B5EF4-FFF2-40B4-BE49-F238E27FC236}">
                <a16:creationId xmlns="" xmlns:a16="http://schemas.microsoft.com/office/drawing/2014/main" id="{6937C4F8-533A-4E51-A4C0-509EE14035BC}"/>
              </a:ext>
            </a:extLst>
          </p:cNvPr>
          <p:cNvGrpSpPr/>
          <p:nvPr/>
        </p:nvGrpSpPr>
        <p:grpSpPr>
          <a:xfrm>
            <a:off x="642910" y="1214422"/>
            <a:ext cx="7890100" cy="4714908"/>
            <a:chOff x="635000" y="1382713"/>
            <a:chExt cx="7869238" cy="45720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2" name="Freeform 8">
              <a:extLst>
                <a:ext uri="{FF2B5EF4-FFF2-40B4-BE49-F238E27FC236}">
                  <a16:creationId xmlns="" xmlns:a16="http://schemas.microsoft.com/office/drawing/2014/main" id="{34B83E7E-0E89-4CC8-9137-066F8F4523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9">
              <a:extLst>
                <a:ext uri="{FF2B5EF4-FFF2-40B4-BE49-F238E27FC236}">
                  <a16:creationId xmlns="" xmlns:a16="http://schemas.microsoft.com/office/drawing/2014/main" id="{764D2098-AC1D-4964-B491-6651980C47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="" xmlns:a16="http://schemas.microsoft.com/office/drawing/2014/main" id="{E50827A2-A057-460E-864B-86A83328F7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11">
              <a:extLst>
                <a:ext uri="{FF2B5EF4-FFF2-40B4-BE49-F238E27FC236}">
                  <a16:creationId xmlns="" xmlns:a16="http://schemas.microsoft.com/office/drawing/2014/main" id="{C6F2254E-530C-4801-B2BA-CA2A5861EF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714348" y="3000372"/>
            <a:ext cx="1571636" cy="50006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NORTH AMERICA</a:t>
            </a:r>
            <a:endParaRPr lang="ko-KR" altLang="en-US" sz="1400" dirty="0"/>
          </a:p>
        </p:txBody>
      </p:sp>
      <p:sp>
        <p:nvSpPr>
          <p:cNvPr id="29" name="직사각형 28"/>
          <p:cNvSpPr/>
          <p:nvPr/>
        </p:nvSpPr>
        <p:spPr>
          <a:xfrm>
            <a:off x="1142976" y="4572008"/>
            <a:ext cx="2000264" cy="50006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CENTRAL / SOUTH AMERICA</a:t>
            </a:r>
            <a:endParaRPr lang="ko-KR" altLang="en-US" sz="1400" dirty="0"/>
          </a:p>
        </p:txBody>
      </p:sp>
      <p:sp>
        <p:nvSpPr>
          <p:cNvPr id="34" name="직사각형 33"/>
          <p:cNvSpPr/>
          <p:nvPr/>
        </p:nvSpPr>
        <p:spPr>
          <a:xfrm>
            <a:off x="4857752" y="2500306"/>
            <a:ext cx="1571636" cy="50006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EUROPE / MIDDLE EAST</a:t>
            </a:r>
            <a:endParaRPr lang="ko-KR" altLang="en-US" sz="1400" dirty="0"/>
          </a:p>
        </p:txBody>
      </p:sp>
      <p:sp>
        <p:nvSpPr>
          <p:cNvPr id="35" name="직사각형 34"/>
          <p:cNvSpPr/>
          <p:nvPr/>
        </p:nvSpPr>
        <p:spPr>
          <a:xfrm>
            <a:off x="4214810" y="4143380"/>
            <a:ext cx="1571636" cy="50006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AFRICA</a:t>
            </a:r>
            <a:endParaRPr lang="ko-KR" altLang="en-US" sz="1400" dirty="0"/>
          </a:p>
        </p:txBody>
      </p:sp>
      <p:sp>
        <p:nvSpPr>
          <p:cNvPr id="37" name="직사각형 36"/>
          <p:cNvSpPr/>
          <p:nvPr/>
        </p:nvSpPr>
        <p:spPr>
          <a:xfrm>
            <a:off x="7143768" y="3929066"/>
            <a:ext cx="1571636" cy="50006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ASIA / PACIFIC</a:t>
            </a:r>
            <a:endParaRPr lang="ko-KR" altLang="en-US" sz="1400" dirty="0"/>
          </a:p>
        </p:txBody>
      </p:sp>
      <p:sp>
        <p:nvSpPr>
          <p:cNvPr id="38" name="직사각형 37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WORK WITH PARTNERS WOLDWIDE.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직사각형 6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 descr="KakaoTalk_20180822_1453409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00166" cy="715233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571604" y="142852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TOTAL LOGISTICS SOLUTION </a:t>
            </a:r>
            <a:endParaRPr lang="ko-KR" altLang="en-US" sz="28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31987" y="1906455"/>
            <a:ext cx="1785950" cy="4286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SERVICE</a:t>
            </a:r>
            <a:endParaRPr lang="ko-KR" altLang="en-US" b="1" dirty="0"/>
          </a:p>
        </p:txBody>
      </p:sp>
      <p:sp>
        <p:nvSpPr>
          <p:cNvPr id="19" name="직사각형 18"/>
          <p:cNvSpPr/>
          <p:nvPr/>
        </p:nvSpPr>
        <p:spPr>
          <a:xfrm>
            <a:off x="540667" y="4498743"/>
            <a:ext cx="1785950" cy="4286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UNDERSTAND</a:t>
            </a:r>
            <a:endParaRPr lang="ko-KR" altLang="en-US" b="1" dirty="0"/>
          </a:p>
        </p:txBody>
      </p:sp>
      <p:sp>
        <p:nvSpPr>
          <p:cNvPr id="20" name="직사각형 19"/>
          <p:cNvSpPr/>
          <p:nvPr/>
        </p:nvSpPr>
        <p:spPr>
          <a:xfrm>
            <a:off x="531987" y="3850671"/>
            <a:ext cx="1785950" cy="4286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TIME</a:t>
            </a:r>
            <a:endParaRPr lang="ko-KR" altLang="en-US" b="1" dirty="0"/>
          </a:p>
        </p:txBody>
      </p:sp>
      <p:sp>
        <p:nvSpPr>
          <p:cNvPr id="21" name="직사각형 20"/>
          <p:cNvSpPr/>
          <p:nvPr/>
        </p:nvSpPr>
        <p:spPr>
          <a:xfrm>
            <a:off x="531987" y="3202599"/>
            <a:ext cx="1785950" cy="4286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ING</a:t>
            </a:r>
            <a:endParaRPr lang="ko-KR" altLang="en-US" b="1" dirty="0"/>
          </a:p>
        </p:txBody>
      </p:sp>
      <p:sp>
        <p:nvSpPr>
          <p:cNvPr id="27" name="직사각형 26"/>
          <p:cNvSpPr/>
          <p:nvPr/>
        </p:nvSpPr>
        <p:spPr>
          <a:xfrm>
            <a:off x="534828" y="5133135"/>
            <a:ext cx="1785950" cy="4286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OASIS</a:t>
            </a:r>
            <a:endParaRPr lang="ko-KR" altLang="en-US" b="1" dirty="0"/>
          </a:p>
        </p:txBody>
      </p:sp>
      <p:sp>
        <p:nvSpPr>
          <p:cNvPr id="28" name="직사각형 27"/>
          <p:cNvSpPr/>
          <p:nvPr/>
        </p:nvSpPr>
        <p:spPr>
          <a:xfrm>
            <a:off x="531987" y="2554527"/>
            <a:ext cx="1903432" cy="4286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LIVE</a:t>
            </a:r>
            <a:endParaRPr lang="ko-KR" altLang="en-US" b="1" dirty="0"/>
          </a:p>
        </p:txBody>
      </p:sp>
      <p:sp>
        <p:nvSpPr>
          <p:cNvPr id="30" name="직사각형 29"/>
          <p:cNvSpPr/>
          <p:nvPr/>
        </p:nvSpPr>
        <p:spPr>
          <a:xfrm>
            <a:off x="534828" y="5776077"/>
            <a:ext cx="1785950" cy="4286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POSITIVE</a:t>
            </a:r>
            <a:endParaRPr lang="ko-KR" altLang="en-US" b="1" dirty="0"/>
          </a:p>
        </p:txBody>
      </p:sp>
      <p:sp>
        <p:nvSpPr>
          <p:cNvPr id="31" name="직사각형 30"/>
          <p:cNvSpPr/>
          <p:nvPr/>
        </p:nvSpPr>
        <p:spPr>
          <a:xfrm>
            <a:off x="534828" y="1275483"/>
            <a:ext cx="1785950" cy="4286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OPERATOR</a:t>
            </a:r>
            <a:endParaRPr lang="ko-KR" altLang="en-US" b="1" dirty="0"/>
          </a:p>
        </p:txBody>
      </p:sp>
      <p:sp>
        <p:nvSpPr>
          <p:cNvPr id="32" name="오각형 31"/>
          <p:cNvSpPr/>
          <p:nvPr/>
        </p:nvSpPr>
        <p:spPr>
          <a:xfrm>
            <a:off x="2317937" y="1906455"/>
            <a:ext cx="3470634" cy="428628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Until the customer is satisfied</a:t>
            </a:r>
            <a:endParaRPr lang="ko-KR" altLang="en-US" dirty="0"/>
          </a:p>
        </p:txBody>
      </p:sp>
      <p:sp>
        <p:nvSpPr>
          <p:cNvPr id="33" name="오각형 32"/>
          <p:cNvSpPr/>
          <p:nvPr/>
        </p:nvSpPr>
        <p:spPr>
          <a:xfrm>
            <a:off x="2317936" y="2554527"/>
            <a:ext cx="3902684" cy="428628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Real- time business processes</a:t>
            </a:r>
            <a:endParaRPr lang="ko-KR" altLang="en-US" dirty="0"/>
          </a:p>
        </p:txBody>
      </p:sp>
      <p:sp>
        <p:nvSpPr>
          <p:cNvPr id="36" name="오각형 35"/>
          <p:cNvSpPr/>
          <p:nvPr/>
        </p:nvSpPr>
        <p:spPr>
          <a:xfrm>
            <a:off x="2326617" y="4498743"/>
            <a:ext cx="5334162" cy="428628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Creative business with high understanding</a:t>
            </a:r>
            <a:endParaRPr lang="ko-KR" altLang="en-US" dirty="0"/>
          </a:p>
        </p:txBody>
      </p:sp>
      <p:sp>
        <p:nvSpPr>
          <p:cNvPr id="39" name="오각형 38"/>
          <p:cNvSpPr/>
          <p:nvPr/>
        </p:nvSpPr>
        <p:spPr>
          <a:xfrm>
            <a:off x="2317937" y="3850671"/>
            <a:ext cx="4838786" cy="428628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Efficient processing in the shortest time</a:t>
            </a:r>
            <a:endParaRPr lang="ko-KR" altLang="en-US" dirty="0"/>
          </a:p>
        </p:txBody>
      </p:sp>
      <p:sp>
        <p:nvSpPr>
          <p:cNvPr id="40" name="오각형 39"/>
          <p:cNvSpPr/>
          <p:nvPr/>
        </p:nvSpPr>
        <p:spPr>
          <a:xfrm>
            <a:off x="2317937" y="3202599"/>
            <a:ext cx="4406738" cy="428628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Follow-up management to the end</a:t>
            </a:r>
            <a:endParaRPr lang="ko-KR" altLang="en-US" dirty="0"/>
          </a:p>
        </p:txBody>
      </p:sp>
      <p:sp>
        <p:nvSpPr>
          <p:cNvPr id="41" name="오각형 40"/>
          <p:cNvSpPr/>
          <p:nvPr/>
        </p:nvSpPr>
        <p:spPr>
          <a:xfrm>
            <a:off x="2320777" y="5133135"/>
            <a:ext cx="5844057" cy="428628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Become an oasis for a partner with faith and trust</a:t>
            </a:r>
            <a:endParaRPr lang="ko-KR" altLang="en-US" dirty="0"/>
          </a:p>
        </p:txBody>
      </p:sp>
      <p:sp>
        <p:nvSpPr>
          <p:cNvPr id="42" name="오각형 41"/>
          <p:cNvSpPr/>
          <p:nvPr/>
        </p:nvSpPr>
        <p:spPr>
          <a:xfrm>
            <a:off x="2320778" y="5776077"/>
            <a:ext cx="6348114" cy="428628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Performing a positive work instead of negative thinking</a:t>
            </a:r>
            <a:endParaRPr lang="ko-KR" altLang="en-US" dirty="0"/>
          </a:p>
        </p:txBody>
      </p:sp>
      <p:sp>
        <p:nvSpPr>
          <p:cNvPr id="43" name="오각형 42"/>
          <p:cNvSpPr/>
          <p:nvPr/>
        </p:nvSpPr>
        <p:spPr>
          <a:xfrm>
            <a:off x="2320778" y="1275483"/>
            <a:ext cx="2836051" cy="428628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Accurate work</a:t>
            </a:r>
            <a:endParaRPr lang="ko-KR" altLang="en-US" dirty="0"/>
          </a:p>
        </p:txBody>
      </p:sp>
      <p:sp>
        <p:nvSpPr>
          <p:cNvPr id="44" name="직사각형 43"/>
          <p:cNvSpPr/>
          <p:nvPr/>
        </p:nvSpPr>
        <p:spPr>
          <a:xfrm>
            <a:off x="249076" y="1275483"/>
            <a:ext cx="71438" cy="49292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직사각형 6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 descr="KakaoTalk_20180822_1453409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00166" cy="715233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571604" y="142852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TOTAL LOGISTICS SOLUTION </a:t>
            </a:r>
            <a:endParaRPr lang="ko-KR" altLang="en-US" sz="28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28595" y="1317834"/>
            <a:ext cx="71438" cy="6429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71471" y="1174958"/>
            <a:ext cx="96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1471" y="1532148"/>
            <a:ext cx="3786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We secure relevant information and data according to the flow of logistics, and provide smooth and optimized logistics services by grafting them into </a:t>
            </a:r>
            <a:r>
              <a:rPr lang="en-US" altLang="ko-KR" sz="1200" dirty="0" smtClean="0"/>
              <a:t>work.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71471" y="2650749"/>
            <a:ext cx="1172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Operator</a:t>
            </a:r>
            <a:endParaRPr lang="ko-KR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3969462"/>
            <a:ext cx="61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Live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472" y="5357826"/>
            <a:ext cx="146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Understand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4875" y="117495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4875" y="2650749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err="1" smtClean="0"/>
              <a:t>Ing</a:t>
            </a:r>
            <a:endParaRPr lang="en-US" altLang="ko-KR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714876" y="3969462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Oasis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9199" y="5357826"/>
            <a:ext cx="1033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Positive</a:t>
            </a:r>
            <a:endParaRPr lang="ko-KR" altLang="en-US" b="1" dirty="0"/>
          </a:p>
          <a:p>
            <a:endParaRPr lang="en-US" altLang="ko-KR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71471" y="3007939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Establish SOP </a:t>
            </a:r>
            <a:r>
              <a:rPr lang="en-US" altLang="ko-KR" sz="1200" dirty="0"/>
              <a:t>for each company and work with customers organically to maximize efficiency.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472" y="4326652"/>
            <a:ext cx="378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Minimizes the problem caused by delayed arrival and departure by securing information on cargo arrival and departure port in real time.</a:t>
            </a:r>
            <a:endParaRPr lang="en-US" altLang="ko-KR" sz="12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571472" y="5715016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Provides improvement of work by grasping customer's discomfort and finding ways.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428595" y="2793625"/>
            <a:ext cx="71438" cy="6429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428596" y="4112338"/>
            <a:ext cx="71438" cy="6429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4571999" y="1317834"/>
            <a:ext cx="71438" cy="6429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428596" y="5500702"/>
            <a:ext cx="71438" cy="6429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714875" y="1532148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By establishing </a:t>
            </a:r>
            <a:r>
              <a:rPr lang="en-US" altLang="ko-KR" sz="1200" dirty="0" smtClean="0"/>
              <a:t>SOP , </a:t>
            </a:r>
            <a:r>
              <a:rPr lang="en-US" altLang="ko-KR" sz="1200" dirty="0"/>
              <a:t>we provide the best service and maximize the efficiency in customer service.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4571999" y="2793625"/>
            <a:ext cx="71438" cy="6429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4572000" y="4112338"/>
            <a:ext cx="71438" cy="6429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4572000" y="5500702"/>
            <a:ext cx="71438" cy="64294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4714875" y="2976031"/>
            <a:ext cx="4105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Satisfy customer needs through follow-up management to ensure that no problem occurs until it is delivered to customer.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14876" y="4326652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Due to its specialty, we provide stable logistics in the trust and trust of customers.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14876" y="5715016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Responding positively to customers, dealing with customer problems in the shortest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388" y="1000108"/>
            <a:ext cx="2071702" cy="1714512"/>
          </a:xfrm>
        </p:spPr>
        <p:txBody>
          <a:bodyPr>
            <a:noAutofit/>
          </a:bodyPr>
          <a:lstStyle/>
          <a:p>
            <a:r>
              <a:rPr lang="en-US" altLang="ko-KR" sz="16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2</a:t>
            </a:r>
            <a:endParaRPr lang="ko-KR" altLang="en-US" sz="16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  <a:cs typeface="Times New Roman" pitchFamily="18" charset="0"/>
            </a:endParaRPr>
          </a:p>
        </p:txBody>
      </p:sp>
      <p:pic>
        <p:nvPicPr>
          <p:cNvPr id="5" name="그림 4" descr="KakaoTalk_20180822_1453409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28794" cy="919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1934" y="3143248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WJ LOGISTICS </a:t>
            </a:r>
          </a:p>
          <a:p>
            <a:pPr algn="r"/>
            <a:r>
              <a:rPr lang="en-US" altLang="ko-KR" sz="24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SERVICES AND ACTIVITIES</a:t>
            </a:r>
          </a:p>
          <a:p>
            <a:pPr algn="r"/>
            <a:endParaRPr lang="en-US" altLang="ko-KR" sz="2400" b="1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갈매기형 수장 44"/>
          <p:cNvSpPr/>
          <p:nvPr/>
        </p:nvSpPr>
        <p:spPr>
          <a:xfrm>
            <a:off x="0" y="3438928"/>
            <a:ext cx="9001156" cy="3204782"/>
          </a:xfrm>
          <a:prstGeom prst="chevron">
            <a:avLst>
              <a:gd name="adj" fmla="val 34021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 descr="KakaoTalk_20180822_1453409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00166" cy="715233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571604" y="142852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AIR CARGO </a:t>
            </a:r>
            <a:endParaRPr lang="ko-KR" altLang="en-US" sz="28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4" name="그림 43" descr="mug_obj_143142509788330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8928"/>
            <a:ext cx="4418018" cy="3238502"/>
          </a:xfrm>
          <a:prstGeom prst="homePlate">
            <a:avLst>
              <a:gd name="adj" fmla="val 25399"/>
            </a:avLst>
          </a:prstGeom>
        </p:spPr>
      </p:pic>
      <p:sp>
        <p:nvSpPr>
          <p:cNvPr id="46" name="TextBox 45"/>
          <p:cNvSpPr txBox="1"/>
          <p:nvPr/>
        </p:nvSpPr>
        <p:spPr>
          <a:xfrm>
            <a:off x="4491831" y="3718333"/>
            <a:ext cx="40719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b="1" dirty="0" smtClean="0">
                <a:solidFill>
                  <a:schemeClr val="bg1"/>
                </a:solidFill>
              </a:rPr>
              <a:t> Air </a:t>
            </a:r>
            <a:r>
              <a:rPr lang="en-US" altLang="ko-KR" sz="1400" b="1" dirty="0">
                <a:solidFill>
                  <a:schemeClr val="bg1"/>
                </a:solidFill>
              </a:rPr>
              <a:t>Freight Dealership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Service.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b="1" dirty="0" smtClean="0">
                <a:solidFill>
                  <a:schemeClr val="bg1"/>
                </a:solidFill>
              </a:rPr>
              <a:t> Cargo </a:t>
            </a:r>
            <a:r>
              <a:rPr lang="en-US" altLang="ko-KR" sz="1400" b="1" dirty="0">
                <a:solidFill>
                  <a:schemeClr val="bg1"/>
                </a:solidFill>
              </a:rPr>
              <a:t>Handling, bonded warehouse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   service.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b="1" dirty="0" smtClean="0">
                <a:solidFill>
                  <a:schemeClr val="bg1"/>
                </a:solidFill>
              </a:rPr>
              <a:t> Worldwide </a:t>
            </a:r>
            <a:r>
              <a:rPr lang="en-US" altLang="ko-KR" sz="1400" b="1" dirty="0">
                <a:solidFill>
                  <a:schemeClr val="bg1"/>
                </a:solidFill>
              </a:rPr>
              <a:t>Shipping, Air Consolidated 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   Transportation 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b="1" dirty="0" smtClean="0">
                <a:solidFill>
                  <a:schemeClr val="bg1"/>
                </a:solidFill>
              </a:rPr>
              <a:t> Console </a:t>
            </a:r>
            <a:r>
              <a:rPr lang="en-US" altLang="ko-KR" sz="1400" b="1" dirty="0">
                <a:solidFill>
                  <a:schemeClr val="bg1"/>
                </a:solidFill>
              </a:rPr>
              <a:t>and Logistics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Movement.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b="1" dirty="0" smtClean="0">
                <a:solidFill>
                  <a:schemeClr val="bg1"/>
                </a:solidFill>
              </a:rPr>
              <a:t> Customs Service.</a:t>
            </a:r>
            <a:endParaRPr lang="en-US" altLang="ko-KR" sz="1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b="1" dirty="0" smtClean="0">
                <a:solidFill>
                  <a:schemeClr val="bg1"/>
                </a:solidFill>
              </a:rPr>
              <a:t> Trilateral transportation.</a:t>
            </a:r>
            <a:endParaRPr lang="en-US" altLang="ko-KR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1472" y="980728"/>
            <a:ext cx="80010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1500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err="1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Woongjin</a:t>
            </a:r>
            <a:r>
              <a:rPr lang="en-US" altLang="ko-KR" sz="1600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Logistics is a specialized transport company, and we would like to be recognized as one of the strongest professional transport companies in Korea.</a:t>
            </a:r>
            <a:endParaRPr lang="en-US" altLang="ko-KR" sz="1600" b="1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sz="600" b="1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altLang="ko-KR" sz="1600" b="1" dirty="0" smtClean="0">
                <a:solidFill>
                  <a:schemeClr val="tx2"/>
                </a:solidFill>
              </a:rPr>
              <a:t> This </a:t>
            </a:r>
            <a:r>
              <a:rPr lang="en-US" altLang="ko-KR" sz="1600" b="1" dirty="0">
                <a:solidFill>
                  <a:schemeClr val="tx2"/>
                </a:solidFill>
              </a:rPr>
              <a:t>reputation is based on your trust in the delivery service provided by e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xperienced </a:t>
            </a:r>
            <a:r>
              <a:rPr lang="en-US" altLang="ko-KR" sz="1600" b="1" dirty="0">
                <a:solidFill>
                  <a:schemeClr val="tx2"/>
                </a:solidFill>
              </a:rPr>
              <a:t>employees along with your accumulated export and import transportation performance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.</a:t>
            </a:r>
          </a:p>
          <a:p>
            <a:endParaRPr lang="en-US" altLang="ko-KR" sz="600" b="1" dirty="0" smtClean="0">
              <a:solidFill>
                <a:schemeClr val="tx2"/>
              </a:solidFill>
            </a:endParaRPr>
          </a:p>
          <a:p>
            <a:r>
              <a:rPr lang="en-US" altLang="ko-KR" sz="1600" b="1" dirty="0" smtClean="0">
                <a:solidFill>
                  <a:schemeClr val="tx2"/>
                </a:solidFill>
              </a:rPr>
              <a:t> With </a:t>
            </a:r>
            <a:r>
              <a:rPr lang="en-US" altLang="ko-KR" sz="1600" b="1" dirty="0">
                <a:solidFill>
                  <a:schemeClr val="tx2"/>
                </a:solidFill>
              </a:rPr>
              <a:t>continuous service development, security and customer guidance, I promise to evolve into the world's leading multi-carrier of the 21st century.</a:t>
            </a:r>
            <a:endParaRPr lang="ko-KR" altLang="en-US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갈매기형 수장 44"/>
          <p:cNvSpPr/>
          <p:nvPr/>
        </p:nvSpPr>
        <p:spPr>
          <a:xfrm>
            <a:off x="-2" y="3429000"/>
            <a:ext cx="9001157" cy="3214710"/>
          </a:xfrm>
          <a:prstGeom prst="chevron">
            <a:avLst>
              <a:gd name="adj" fmla="val 34021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 descr="KakaoTalk_20180822_1453409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00166" cy="715233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571604" y="142852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OCEAN CARGO </a:t>
            </a:r>
            <a:endParaRPr lang="ko-KR" altLang="en-US" sz="28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43470" y="3643666"/>
            <a:ext cx="407193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altLang="ko-KR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International Shipping Freight 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Forwarding Service.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Worldwide </a:t>
            </a:r>
            <a:r>
              <a:rPr lang="en-US" altLang="ko-KR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agent network.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FCL / LCL service at economical cost.</a:t>
            </a:r>
            <a:endParaRPr lang="en-US" altLang="ko-KR" sz="1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Oversized/Heavy/Project </a:t>
            </a:r>
            <a:r>
              <a:rPr lang="en-US" altLang="ko-KR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cargo.</a:t>
            </a:r>
            <a:endParaRPr lang="en-US" altLang="ko-KR" sz="14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Logistics services</a:t>
            </a:r>
            <a:r>
              <a:rPr lang="ko-KR" altLang="en-US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(Door To Door, </a:t>
            </a: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Bonded </a:t>
            </a:r>
            <a:r>
              <a:rPr lang="en-US" altLang="ko-KR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Warehouse Transaction, </a:t>
            </a: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Cargo </a:t>
            </a:r>
            <a:r>
              <a:rPr lang="en-US" altLang="ko-KR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insurance)</a:t>
            </a:r>
            <a:endParaRPr lang="en-US" altLang="ko-KR" sz="1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Trilateral transportation.</a:t>
            </a:r>
            <a:endParaRPr lang="en-US" altLang="ko-KR" sz="1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Customs Service.</a:t>
            </a:r>
            <a:endParaRPr lang="en-US" altLang="ko-KR" sz="1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1472" y="980728"/>
            <a:ext cx="7888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1600" b="1" dirty="0" smtClean="0">
                <a:solidFill>
                  <a:schemeClr val="tx2"/>
                </a:solidFill>
              </a:rPr>
              <a:t> Based </a:t>
            </a:r>
            <a:r>
              <a:rPr lang="en-US" altLang="ko-KR" sz="1600" b="1" dirty="0">
                <a:solidFill>
                  <a:schemeClr val="tx2"/>
                </a:solidFill>
              </a:rPr>
              <a:t>on the expertise of KNOW- HOW accumulated, the customer's trust and credit spirit, </a:t>
            </a:r>
            <a:r>
              <a:rPr lang="en-US" altLang="ko-KR" sz="1600" b="1" dirty="0" err="1">
                <a:solidFill>
                  <a:schemeClr val="tx2"/>
                </a:solidFill>
              </a:rPr>
              <a:t>Woongjin</a:t>
            </a:r>
            <a:r>
              <a:rPr lang="en-US" altLang="ko-KR" sz="1600" b="1" dirty="0">
                <a:solidFill>
                  <a:schemeClr val="tx2"/>
                </a:solidFill>
              </a:rPr>
              <a:t> Logistics is committed to meeting the diverse needs of its customers. </a:t>
            </a:r>
            <a:endParaRPr lang="en-US" altLang="ko-KR" sz="1600" b="1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altLang="ko-KR" sz="600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altLang="ko-KR" sz="1600" b="1" dirty="0">
                <a:solidFill>
                  <a:schemeClr val="tx2"/>
                </a:solidFill>
              </a:rPr>
              <a:t> 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With </a:t>
            </a:r>
            <a:r>
              <a:rPr lang="en-US" altLang="ko-KR" sz="1600" b="1" dirty="0">
                <a:solidFill>
                  <a:schemeClr val="tx2"/>
                </a:solidFill>
              </a:rPr>
              <a:t>a complete partnership with selected local companies in countries around the world, we are making utmost efforts to ensure that customers can receive high-quality t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otal </a:t>
            </a:r>
            <a:r>
              <a:rPr lang="en-US" altLang="ko-KR" sz="1600" b="1" dirty="0">
                <a:solidFill>
                  <a:schemeClr val="tx2"/>
                </a:solidFill>
              </a:rPr>
              <a:t>transportation services wherever they 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want.</a:t>
            </a:r>
            <a:endParaRPr lang="en-US" altLang="ko-KR" sz="1600" b="1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sz="600" b="1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sz="1600" b="1" dirty="0" smtClean="0">
                <a:solidFill>
                  <a:schemeClr val="tx2"/>
                </a:solidFill>
              </a:rPr>
              <a:t> We </a:t>
            </a:r>
            <a:r>
              <a:rPr lang="en-US" altLang="ko-KR" sz="1600" b="1" dirty="0">
                <a:solidFill>
                  <a:schemeClr val="tx2"/>
                </a:solidFill>
              </a:rPr>
              <a:t>will take the lead in maximizing customer satisfaction by developing new services and reducing logistics costs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.</a:t>
            </a:r>
            <a:endParaRPr lang="ko-KR" altLang="en-US" sz="1600" b="1" dirty="0">
              <a:solidFill>
                <a:schemeClr val="tx2"/>
              </a:solidFill>
            </a:endParaRPr>
          </a:p>
        </p:txBody>
      </p:sp>
      <p:pic>
        <p:nvPicPr>
          <p:cNvPr id="9" name="그림 8" descr="%BC%B1%B9%DA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429000"/>
            <a:ext cx="4561015" cy="3214710"/>
          </a:xfrm>
          <a:prstGeom prst="homePlate">
            <a:avLst>
              <a:gd name="adj" fmla="val 24653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</TotalTime>
  <Words>1025</Words>
  <Application>Microsoft Office PowerPoint</Application>
  <PresentationFormat>화면 슬라이드 쇼(4:3)</PresentationFormat>
  <Paragraphs>173</Paragraphs>
  <Slides>17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5" baseType="lpstr">
      <vt:lpstr>Arial</vt:lpstr>
      <vt:lpstr>Wingdings</vt:lpstr>
      <vt:lpstr>맑은 고딕</vt:lpstr>
      <vt:lpstr>Times New Roman</vt:lpstr>
      <vt:lpstr>Segoe UI</vt:lpstr>
      <vt:lpstr>HY견고딕</vt:lpstr>
      <vt:lpstr>HY견명조</vt:lpstr>
      <vt:lpstr>Office 테마</vt:lpstr>
      <vt:lpstr>       WOONG JIN    LOGISTICS LTD</vt:lpstr>
      <vt:lpstr>1</vt:lpstr>
      <vt:lpstr>PowerPoint 프레젠테이션</vt:lpstr>
      <vt:lpstr>PowerPoint 프레젠테이션</vt:lpstr>
      <vt:lpstr>PowerPoint 프레젠테이션</vt:lpstr>
      <vt:lpstr>PowerPoint 프레젠테이션</vt:lpstr>
      <vt:lpstr>2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3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WOONGJIN LO</dc:title>
  <dc:creator>user</dc:creator>
  <cp:lastModifiedBy>KY Kim</cp:lastModifiedBy>
  <cp:revision>107</cp:revision>
  <dcterms:created xsi:type="dcterms:W3CDTF">2018-08-22T07:15:11Z</dcterms:created>
  <dcterms:modified xsi:type="dcterms:W3CDTF">2020-03-06T02:13:58Z</dcterms:modified>
</cp:coreProperties>
</file>